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8" r:id="rId1"/>
  </p:sldMasterIdLst>
  <p:notesMasterIdLst>
    <p:notesMasterId r:id="rId11"/>
  </p:notesMasterIdLst>
  <p:handoutMasterIdLst>
    <p:handoutMasterId r:id="rId12"/>
  </p:handoutMasterIdLst>
  <p:sldIdLst>
    <p:sldId id="257" r:id="rId2"/>
    <p:sldId id="268" r:id="rId3"/>
    <p:sldId id="258" r:id="rId4"/>
    <p:sldId id="262" r:id="rId5"/>
    <p:sldId id="263" r:id="rId6"/>
    <p:sldId id="264" r:id="rId7"/>
    <p:sldId id="266" r:id="rId8"/>
    <p:sldId id="265" r:id="rId9"/>
    <p:sldId id="267" r:id="rId10"/>
  </p:sldIdLst>
  <p:sldSz cx="6858000" cy="9906000" type="A4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F9E73"/>
    <a:srgbClr val="B49381"/>
    <a:srgbClr val="CD8E57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10A1B5D5-9B99-4C35-A422-299274C87663}" styleName="Medium Style 1 - Accent 6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6"/>
              </a:solidFill>
            </a:ln>
          </a:left>
          <a:right>
            <a:ln w="12700" cmpd="sng">
              <a:solidFill>
                <a:schemeClr val="accent6"/>
              </a:solidFill>
            </a:ln>
          </a:right>
          <a:top>
            <a:ln w="12700" cmpd="sng">
              <a:solidFill>
                <a:schemeClr val="accent6"/>
              </a:solidFill>
            </a:ln>
          </a:top>
          <a:bottom>
            <a:ln w="12700" cmpd="sng">
              <a:solidFill>
                <a:schemeClr val="accent6"/>
              </a:solidFill>
            </a:ln>
          </a:bottom>
          <a:insideH>
            <a:ln w="12700" cmpd="sng">
              <a:solidFill>
                <a:schemeClr val="accent6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6">
              <a:tint val="20000"/>
            </a:schemeClr>
          </a:solidFill>
        </a:fill>
      </a:tcStyle>
    </a:band1H>
    <a:band1V>
      <a:tcStyle>
        <a:tcBdr/>
        <a:fill>
          <a:solidFill>
            <a:schemeClr val="accent6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6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9028" autoAdjust="0"/>
    <p:restoredTop sz="94660"/>
  </p:normalViewPr>
  <p:slideViewPr>
    <p:cSldViewPr snapToGrid="0">
      <p:cViewPr varScale="1">
        <p:scale>
          <a:sx n="50" d="100"/>
          <a:sy n="50" d="100"/>
        </p:scale>
        <p:origin x="258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48913D8-7035-154D-9D4E-131B6158959A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0931E5C-D724-1A45-8047-93DE5F4DCCC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7011929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0F7EB75-FE2A-A04F-A2C9-18C51E13015A}" type="datetimeFigureOut">
              <a:rPr lang="en-GB" smtClean="0"/>
              <a:t>11/01/2022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770313" y="857250"/>
            <a:ext cx="1603375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2C28CD-179B-4246-8659-B3D9E2B8D30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53250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2301583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8145325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8589408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44187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7986170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0239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72C28CD-179B-4246-8659-B3D9E2B8D30F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910683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57250" y="1624321"/>
            <a:ext cx="5143500" cy="3448756"/>
          </a:xfrm>
        </p:spPr>
        <p:txBody>
          <a:bodyPr anchor="b">
            <a:normAutofit/>
          </a:bodyPr>
          <a:lstStyle>
            <a:lvl1pPr algn="ctr">
              <a:defRPr sz="3375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>
            <a:normAutofit/>
          </a:bodyPr>
          <a:lstStyle>
            <a:lvl1pPr marL="0" indent="0" algn="ctr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 algn="ctr">
              <a:buNone/>
              <a:defRPr sz="1575"/>
            </a:lvl2pPr>
            <a:lvl3pPr marL="514350" indent="0" algn="ctr">
              <a:buNone/>
              <a:defRPr sz="1350"/>
            </a:lvl3pPr>
            <a:lvl4pPr marL="771525" indent="0" algn="ctr">
              <a:buNone/>
              <a:defRPr sz="1125"/>
            </a:lvl4pPr>
            <a:lvl5pPr marL="1028700" indent="0" algn="ctr">
              <a:buNone/>
              <a:defRPr sz="1125"/>
            </a:lvl5pPr>
            <a:lvl6pPr marL="1285875" indent="0" algn="ctr">
              <a:buNone/>
              <a:defRPr sz="1125"/>
            </a:lvl6pPr>
            <a:lvl7pPr marL="1543050" indent="0" algn="ctr">
              <a:buNone/>
              <a:defRPr sz="1125"/>
            </a:lvl7pPr>
            <a:lvl8pPr marL="1800225" indent="0" algn="ctr">
              <a:buNone/>
              <a:defRPr sz="1125"/>
            </a:lvl8pPr>
            <a:lvl9pPr marL="2057400" indent="0" algn="ctr">
              <a:buNone/>
              <a:defRPr sz="1125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072376B-DD5D-4D40-BD70-E4F711980C57}" type="datetime1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0271110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C26B692-2C76-3348-A16E-865EEAA55436}" type="datetime1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49185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6" y="520523"/>
            <a:ext cx="1478756" cy="8394877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7" y="520523"/>
            <a:ext cx="4350544" cy="8394876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B572CCB-A6C3-BE46-8079-7D6C1EF49289}" type="datetime1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9312974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7DF505-C9AB-3146-A8FE-E3FC18CD068E}" type="datetime1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670349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73500"/>
            <a:ext cx="5915025" cy="4118412"/>
          </a:xfrm>
        </p:spPr>
        <p:txBody>
          <a:bodyPr anchor="b">
            <a:normAutofit/>
          </a:bodyPr>
          <a:lstStyle>
            <a:lvl1pPr>
              <a:defRPr sz="3375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576026"/>
            <a:ext cx="5915025" cy="2166937"/>
          </a:xfrm>
        </p:spPr>
        <p:txBody>
          <a:bodyPr anchor="t">
            <a:normAutofit/>
          </a:bodyPr>
          <a:lstStyle>
            <a:lvl1pPr marL="0" indent="0">
              <a:buNone/>
              <a:defRPr sz="135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257175" indent="0">
              <a:buNone/>
              <a:defRPr sz="1013">
                <a:solidFill>
                  <a:schemeClr val="tx1">
                    <a:tint val="75000"/>
                  </a:schemeClr>
                </a:solidFill>
              </a:defRPr>
            </a:lvl2pPr>
            <a:lvl3pPr marL="514350" indent="0">
              <a:buNone/>
              <a:defRPr sz="900">
                <a:solidFill>
                  <a:schemeClr val="tx1">
                    <a:tint val="75000"/>
                  </a:schemeClr>
                </a:solidFill>
              </a:defRPr>
            </a:lvl3pPr>
            <a:lvl4pPr marL="7715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4pPr>
            <a:lvl5pPr marL="10287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5pPr>
            <a:lvl6pPr marL="128587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6pPr>
            <a:lvl7pPr marL="154305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7pPr>
            <a:lvl8pPr marL="1800225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8pPr>
            <a:lvl9pPr marL="2057400" indent="0">
              <a:buNone/>
              <a:defRPr sz="788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EB38FA-F95B-054E-BE8D-72A409129234}" type="datetime1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972984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5384" y="2641601"/>
            <a:ext cx="2914650" cy="62852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41601"/>
            <a:ext cx="2914650" cy="6285265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7922F3-EAEE-ED48-9C4E-B4B6B7B47265}" type="datetime1">
              <a:rPr lang="en-GB" smtClean="0"/>
              <a:t>11/01/2022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845990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429340"/>
            <a:ext cx="2900363" cy="1192676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84" y="3622017"/>
            <a:ext cx="2900363" cy="53163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9340"/>
            <a:ext cx="2914651" cy="1192675"/>
          </a:xfrm>
        </p:spPr>
        <p:txBody>
          <a:bodyPr anchor="b"/>
          <a:lstStyle>
            <a:lvl1pPr marL="0" indent="0">
              <a:spcBef>
                <a:spcPts val="0"/>
              </a:spcBef>
              <a:buNone/>
              <a:defRPr sz="1350" b="1"/>
            </a:lvl1pPr>
            <a:lvl2pPr marL="257175" indent="0">
              <a:buNone/>
              <a:defRPr sz="1125" b="1"/>
            </a:lvl2pPr>
            <a:lvl3pPr marL="514350" indent="0">
              <a:buNone/>
              <a:defRPr sz="1013" b="1"/>
            </a:lvl3pPr>
            <a:lvl4pPr marL="771525" indent="0">
              <a:buNone/>
              <a:defRPr sz="900" b="1"/>
            </a:lvl4pPr>
            <a:lvl5pPr marL="1028700" indent="0">
              <a:buNone/>
              <a:defRPr sz="900" b="1"/>
            </a:lvl5pPr>
            <a:lvl6pPr marL="1285875" indent="0">
              <a:buNone/>
              <a:defRPr sz="900" b="1"/>
            </a:lvl6pPr>
            <a:lvl7pPr marL="1543050" indent="0">
              <a:buNone/>
              <a:defRPr sz="900" b="1"/>
            </a:lvl7pPr>
            <a:lvl8pPr marL="1800225" indent="0">
              <a:buNone/>
              <a:defRPr sz="900" b="1"/>
            </a:lvl8pPr>
            <a:lvl9pPr marL="2057400" indent="0">
              <a:buNone/>
              <a:defRPr sz="9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22017"/>
            <a:ext cx="2914651" cy="531631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B4216C-DC63-0D4D-A16D-6563FD1615A8}" type="datetime1">
              <a:rPr lang="en-GB" smtClean="0"/>
              <a:t>11/01/2022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402440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456C76-8ED4-7D45-A6CE-BC74D793368C}" type="datetime1">
              <a:rPr lang="en-GB" smtClean="0"/>
              <a:t>11/01/2022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32220112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70DB7D-49CD-5341-8AC6-0E45A3A470E7}" type="datetime1">
              <a:rPr lang="en-GB" smtClean="0"/>
              <a:t>11/01/2022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64512416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1"/>
            <a:ext cx="2211705" cy="2311396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>
              <a:defRPr sz="1800"/>
            </a:lvl1pPr>
            <a:lvl2pPr>
              <a:defRPr sz="1575"/>
            </a:lvl2pPr>
            <a:lvl3pPr>
              <a:defRPr sz="1350"/>
            </a:lvl3pPr>
            <a:lvl4pPr>
              <a:defRPr sz="1125"/>
            </a:lvl4pPr>
            <a:lvl5pPr>
              <a:defRPr sz="1125"/>
            </a:lvl5pPr>
            <a:lvl6pPr>
              <a:defRPr sz="1125"/>
            </a:lvl6pPr>
            <a:lvl7pPr>
              <a:defRPr sz="1125"/>
            </a:lvl7pPr>
            <a:lvl8pPr>
              <a:defRPr sz="1125"/>
            </a:lvl8pPr>
            <a:lvl9pPr>
              <a:defRPr sz="1125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799"/>
            <a:ext cx="2211705" cy="5503335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7C7183-BCE5-A940-96F7-6CB623A602E0}" type="datetime1">
              <a:rPr lang="en-GB" smtClean="0"/>
              <a:t>11/01/2022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40573294"/>
      </p:ext>
    </p:extLst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202" y="660400"/>
            <a:ext cx="2211705" cy="2311400"/>
          </a:xfrm>
        </p:spPr>
        <p:txBody>
          <a:bodyPr anchor="b">
            <a:normAutofit/>
          </a:bodyPr>
          <a:lstStyle>
            <a:lvl1pPr>
              <a:defRPr sz="1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914650" y="1430867"/>
            <a:ext cx="3471863" cy="7044267"/>
          </a:xfrm>
        </p:spPr>
        <p:txBody>
          <a:bodyPr/>
          <a:lstStyle>
            <a:lvl1pPr marL="0" indent="0">
              <a:buNone/>
              <a:defRPr sz="1800"/>
            </a:lvl1pPr>
            <a:lvl2pPr marL="257175" indent="0">
              <a:buNone/>
              <a:defRPr sz="1575"/>
            </a:lvl2pPr>
            <a:lvl3pPr marL="514350" indent="0">
              <a:buNone/>
              <a:defRPr sz="1350"/>
            </a:lvl3pPr>
            <a:lvl4pPr marL="771525" indent="0">
              <a:buNone/>
              <a:defRPr sz="1125"/>
            </a:lvl4pPr>
            <a:lvl5pPr marL="1028700" indent="0">
              <a:buNone/>
              <a:defRPr sz="1125"/>
            </a:lvl5pPr>
            <a:lvl6pPr marL="1285875" indent="0">
              <a:buNone/>
              <a:defRPr sz="1125"/>
            </a:lvl6pPr>
            <a:lvl7pPr marL="1543050" indent="0">
              <a:buNone/>
              <a:defRPr sz="1125"/>
            </a:lvl7pPr>
            <a:lvl8pPr marL="1800225" indent="0">
              <a:buNone/>
              <a:defRPr sz="1125"/>
            </a:lvl8pPr>
            <a:lvl9pPr marL="2057400" indent="0">
              <a:buNone/>
              <a:defRPr sz="1125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202" y="2971800"/>
            <a:ext cx="2211705" cy="5503333"/>
          </a:xfrm>
        </p:spPr>
        <p:txBody>
          <a:bodyPr>
            <a:normAutofit/>
          </a:bodyPr>
          <a:lstStyle>
            <a:lvl1pPr marL="0" indent="0">
              <a:lnSpc>
                <a:spcPct val="90000"/>
              </a:lnSpc>
              <a:buNone/>
              <a:defRPr sz="900"/>
            </a:lvl1pPr>
            <a:lvl2pPr marL="257175" indent="0">
              <a:buNone/>
              <a:defRPr sz="675"/>
            </a:lvl2pPr>
            <a:lvl3pPr marL="514350" indent="0">
              <a:buNone/>
              <a:defRPr sz="563"/>
            </a:lvl3pPr>
            <a:lvl4pPr marL="771525" indent="0">
              <a:buNone/>
              <a:defRPr sz="506"/>
            </a:lvl4pPr>
            <a:lvl5pPr marL="1028700" indent="0">
              <a:buNone/>
              <a:defRPr sz="506"/>
            </a:lvl5pPr>
            <a:lvl6pPr marL="1285875" indent="0">
              <a:buNone/>
              <a:defRPr sz="506"/>
            </a:lvl6pPr>
            <a:lvl7pPr marL="1543050" indent="0">
              <a:buNone/>
              <a:defRPr sz="506"/>
            </a:lvl7pPr>
            <a:lvl8pPr marL="1800225" indent="0">
              <a:buNone/>
              <a:defRPr sz="506"/>
            </a:lvl8pPr>
            <a:lvl9pPr marL="2057400" indent="0">
              <a:buNone/>
              <a:defRPr sz="506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44CAD9-9D3F-804E-A247-3F518D99BF09}" type="datetime1">
              <a:rPr lang="en-GB" smtClean="0"/>
              <a:t>11/01/2022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002857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5384" y="528320"/>
            <a:ext cx="5915025" cy="19147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5384" y="2641601"/>
            <a:ext cx="5915025" cy="628526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167F8630-C1E8-EF4D-963B-3AFBD814E3CB}" type="datetime1">
              <a:rPr lang="en-GB" smtClean="0"/>
              <a:t>11/01/2022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5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619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GB"/>
              <a:t>www.literacyshed.com (C) 2017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7359" y="9181395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619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941159-7C90-419A-AC83-057C69CB775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4073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9" r:id="rId1"/>
    <p:sldLayoutId id="2147483740" r:id="rId2"/>
    <p:sldLayoutId id="2147483741" r:id="rId3"/>
    <p:sldLayoutId id="2147483742" r:id="rId4"/>
    <p:sldLayoutId id="2147483743" r:id="rId5"/>
    <p:sldLayoutId id="2147483744" r:id="rId6"/>
    <p:sldLayoutId id="2147483745" r:id="rId7"/>
    <p:sldLayoutId id="2147483746" r:id="rId8"/>
    <p:sldLayoutId id="2147483747" r:id="rId9"/>
    <p:sldLayoutId id="2147483748" r:id="rId10"/>
    <p:sldLayoutId id="2147483749" r:id="rId11"/>
  </p:sldLayoutIdLst>
  <p:hf sldNum="0" hdr="0" dt="0"/>
  <p:txStyles>
    <p:titleStyle>
      <a:lvl1pPr algn="l" defTabSz="514350" rtl="0" eaLnBrk="1" latinLnBrk="0" hangingPunct="1">
        <a:lnSpc>
          <a:spcPct val="90000"/>
        </a:lnSpc>
        <a:spcBef>
          <a:spcPct val="0"/>
        </a:spcBef>
        <a:buNone/>
        <a:defRPr sz="2475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28588" indent="-128588" algn="l" defTabSz="514350" rtl="0" eaLnBrk="1" latinLnBrk="0" hangingPunct="1">
        <a:lnSpc>
          <a:spcPct val="90000"/>
        </a:lnSpc>
        <a:spcBef>
          <a:spcPts val="563"/>
        </a:spcBef>
        <a:buFont typeface="Wingdings 2" pitchFamily="18" charset="2"/>
        <a:buChar char=""/>
        <a:defRPr sz="1575" kern="1200">
          <a:solidFill>
            <a:schemeClr val="tx1"/>
          </a:solidFill>
          <a:latin typeface="+mn-lt"/>
          <a:ea typeface="+mn-ea"/>
          <a:cs typeface="+mn-cs"/>
        </a:defRPr>
      </a:lvl1pPr>
      <a:lvl2pPr marL="38576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4293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125" kern="1200">
          <a:solidFill>
            <a:schemeClr val="tx1"/>
          </a:solidFill>
          <a:latin typeface="+mn-lt"/>
          <a:ea typeface="+mn-ea"/>
          <a:cs typeface="+mn-cs"/>
        </a:defRPr>
      </a:lvl3pPr>
      <a:lvl4pPr marL="900113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157288" indent="-128588" algn="l" defTabSz="514350" rtl="0" eaLnBrk="1" latinLnBrk="0" hangingPunct="1">
        <a:lnSpc>
          <a:spcPct val="90000"/>
        </a:lnSpc>
        <a:spcBef>
          <a:spcPts val="281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41446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67163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928813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185988" indent="-128588" algn="l" defTabSz="514350" rtl="0" eaLnBrk="1" latinLnBrk="0" hangingPunct="1">
        <a:spcBef>
          <a:spcPct val="20000"/>
        </a:spcBef>
        <a:buFont typeface="Wingdings 2" pitchFamily="18" charset="2"/>
        <a:buChar char=""/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1pPr>
      <a:lvl2pPr marL="2571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2pPr>
      <a:lvl3pPr marL="5143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3pPr>
      <a:lvl4pPr marL="7715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4pPr>
      <a:lvl5pPr marL="10287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5pPr>
      <a:lvl6pPr marL="128587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6pPr>
      <a:lvl7pPr marL="154305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7pPr>
      <a:lvl8pPr marL="1800225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8pPr>
      <a:lvl9pPr marL="2057400" algn="l" defTabSz="514350" rtl="0" eaLnBrk="1" latinLnBrk="0" hangingPunct="1">
        <a:defRPr sz="1013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gov.uk/government/publications/key-stage-2-english-reading-test-framework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199505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7478" y="562272"/>
            <a:ext cx="5535233" cy="341632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KS2 Reading Vipers</a:t>
            </a:r>
          </a:p>
          <a:p>
            <a:pPr algn="ctr"/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Improving key</a:t>
            </a:r>
          </a:p>
          <a:p>
            <a:pPr algn="ctr"/>
            <a:r>
              <a:rPr lang="en-GB" sz="54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reading </a:t>
            </a:r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skills</a:t>
            </a:r>
          </a:p>
        </p:txBody>
      </p:sp>
      <p:pic>
        <p:nvPicPr>
          <p:cNvPr id="14" name="Picture 1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085" y="5943600"/>
            <a:ext cx="3756867" cy="3087836"/>
          </a:xfrm>
          <a:prstGeom prst="rect">
            <a:avLst/>
          </a:prstGeom>
        </p:spPr>
      </p:pic>
      <p:pic>
        <p:nvPicPr>
          <p:cNvPr id="15" name="Picture 1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540" y="5520905"/>
            <a:ext cx="4007224" cy="3825647"/>
          </a:xfrm>
          <a:prstGeom prst="rect">
            <a:avLst/>
          </a:prstGeom>
        </p:spPr>
      </p:pic>
      <p:sp>
        <p:nvSpPr>
          <p:cNvPr id="2" name="TextBox 1"/>
          <p:cNvSpPr txBox="1"/>
          <p:nvPr/>
        </p:nvSpPr>
        <p:spPr>
          <a:xfrm>
            <a:off x="-4657725" y="35718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210306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199505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13" name="Rectangle 12"/>
          <p:cNvSpPr/>
          <p:nvPr/>
        </p:nvSpPr>
        <p:spPr>
          <a:xfrm>
            <a:off x="637478" y="562272"/>
            <a:ext cx="5535233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0" cap="none" spc="0" dirty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KS2 Reading Vipers</a:t>
            </a:r>
          </a:p>
          <a:p>
            <a:pPr algn="ctr"/>
            <a:endParaRPr lang="en-GB" sz="54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3648562" y="7315200"/>
            <a:ext cx="2702389" cy="2031352"/>
            <a:chOff x="1261540" y="5520905"/>
            <a:chExt cx="5089412" cy="3825647"/>
          </a:xfrm>
        </p:grpSpPr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5" name="Picture 14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2" name="TextBox 1"/>
          <p:cNvSpPr txBox="1"/>
          <p:nvPr/>
        </p:nvSpPr>
        <p:spPr>
          <a:xfrm>
            <a:off x="-4657725" y="3571875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en-GB"/>
          </a:p>
        </p:txBody>
      </p:sp>
      <p:sp>
        <p:nvSpPr>
          <p:cNvPr id="5" name="TextBox 4"/>
          <p:cNvSpPr txBox="1"/>
          <p:nvPr/>
        </p:nvSpPr>
        <p:spPr>
          <a:xfrm>
            <a:off x="514350" y="1685925"/>
            <a:ext cx="565836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dirty="0"/>
              <a:t>Vipers is a range of reading prompts based on the 2016 reading content domains found in the National Curriculum Test Framework documents which can be found online here: </a:t>
            </a:r>
            <a:r>
              <a:rPr lang="en-GB" dirty="0">
                <a:hlinkClick r:id="rId4"/>
              </a:rPr>
              <a:t>https://www.gov.uk/government/publications/key-stage-2-english-reading-test-framework</a:t>
            </a:r>
            <a:r>
              <a:rPr lang="en-GB" dirty="0"/>
              <a:t> </a:t>
            </a:r>
          </a:p>
        </p:txBody>
      </p:sp>
      <p:graphicFrame>
        <p:nvGraphicFramePr>
          <p:cNvPr id="6" name="Table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89245159"/>
              </p:ext>
            </p:extLst>
          </p:nvPr>
        </p:nvGraphicFramePr>
        <p:xfrm>
          <a:off x="514350" y="3429000"/>
          <a:ext cx="5836601" cy="3845560"/>
        </p:xfrm>
        <a:graphic>
          <a:graphicData uri="http://schemas.openxmlformats.org/drawingml/2006/table">
            <a:tbl>
              <a:tblPr firstRow="1" bandRow="1">
                <a:tableStyleId>{10A1B5D5-9B99-4C35-A422-299274C87663}</a:tableStyleId>
              </a:tblPr>
              <a:tblGrid>
                <a:gridCol w="131652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06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213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Vipers heading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Content Domain</a:t>
                      </a:r>
                      <a:r>
                        <a:rPr lang="en-GB" sz="1200" baseline="0" dirty="0"/>
                        <a:t> reference</a:t>
                      </a:r>
                      <a:endParaRPr lang="en-GB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GB" sz="1200" dirty="0"/>
                        <a:t>Content Domain</a:t>
                      </a:r>
                      <a:r>
                        <a:rPr lang="en-GB" sz="1200" baseline="0" dirty="0"/>
                        <a:t> Description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Vocabulary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2a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Give/explain the meaning</a:t>
                      </a:r>
                      <a:r>
                        <a:rPr lang="en-GB" sz="1200" baseline="0" dirty="0"/>
                        <a:t> of words in context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Infer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Make</a:t>
                      </a:r>
                      <a:r>
                        <a:rPr lang="en-GB" sz="1200" baseline="0" dirty="0"/>
                        <a:t> inference from the text/ explain and justify using evidence from the text.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Predict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Predict what might happen from the details stated</a:t>
                      </a:r>
                      <a:r>
                        <a:rPr lang="en-GB" sz="1200" baseline="0" dirty="0"/>
                        <a:t> and implied.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Explain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2f, 2g, 2h,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Identify/explain how information/narrative</a:t>
                      </a:r>
                      <a:r>
                        <a:rPr lang="en-GB" sz="1200" baseline="0" dirty="0"/>
                        <a:t> content is related and contributes to the meaning as a whole. </a:t>
                      </a:r>
                    </a:p>
                    <a:p>
                      <a:r>
                        <a:rPr lang="en-GB" sz="1200" baseline="0" dirty="0"/>
                        <a:t>Identify/explain how meaning is enhanced through choice of words and phrases.</a:t>
                      </a:r>
                    </a:p>
                    <a:p>
                      <a:r>
                        <a:rPr lang="en-GB" sz="1200" baseline="0" dirty="0"/>
                        <a:t>Make comparisons within the text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Retrieve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2b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Retrieve and record key information/key</a:t>
                      </a:r>
                      <a:r>
                        <a:rPr lang="en-GB" sz="1200" baseline="0" dirty="0"/>
                        <a:t> details from fiction and non-fiction</a:t>
                      </a:r>
                      <a:endParaRPr lang="en-GB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GB" sz="1200" dirty="0"/>
                        <a:t>Summarise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2c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GB" sz="1200" dirty="0"/>
                        <a:t>Summarise main ideas from more than one paragraph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09735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199505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5"/>
            <a:ext cx="5606511" cy="3520531"/>
          </a:xfrm>
        </p:spPr>
        <p:txBody>
          <a:bodyPr>
            <a:normAutofit lnSpcReduction="10000"/>
          </a:bodyPr>
          <a:lstStyle/>
          <a:p>
            <a:pPr marL="0" indent="0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V</a:t>
            </a:r>
            <a:r>
              <a:rPr lang="en-GB" sz="3600" dirty="0"/>
              <a:t>ocabulary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I</a:t>
            </a:r>
            <a:r>
              <a:rPr lang="en-GB" sz="3600" dirty="0"/>
              <a:t>nfer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P</a:t>
            </a:r>
            <a:r>
              <a:rPr lang="en-GB" sz="3600" dirty="0"/>
              <a:t>redict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E</a:t>
            </a:r>
            <a:r>
              <a:rPr lang="en-GB" sz="3600" dirty="0"/>
              <a:t>xplain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R</a:t>
            </a:r>
            <a:r>
              <a:rPr lang="en-GB" sz="3600" dirty="0"/>
              <a:t>etrieve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S</a:t>
            </a:r>
            <a:r>
              <a:rPr lang="en-GB" sz="3600" dirty="0"/>
              <a:t>ummarise</a:t>
            </a:r>
          </a:p>
        </p:txBody>
      </p:sp>
      <p:sp>
        <p:nvSpPr>
          <p:cNvPr id="2" name="Rectangle 1"/>
          <p:cNvSpPr/>
          <p:nvPr/>
        </p:nvSpPr>
        <p:spPr>
          <a:xfrm>
            <a:off x="1067463" y="679055"/>
            <a:ext cx="4465903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Reading Vipers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94085" y="5943600"/>
            <a:ext cx="3756867" cy="3087836"/>
          </a:xfrm>
          <a:prstGeom prst="rect">
            <a:avLst/>
          </a:prstGeom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61540" y="5520905"/>
            <a:ext cx="4007224" cy="38256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18503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20598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V</a:t>
            </a:r>
            <a:r>
              <a:rPr lang="en-GB" sz="3600" dirty="0"/>
              <a:t>ocabulary 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KS2 Reading Vipers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Find and explain the meaning of words in context 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Example questions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71488" y="4421315"/>
            <a:ext cx="57368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/>
              <a:t>What do the words ...... and </a:t>
            </a:r>
            <a:r>
              <a:rPr lang="mr-IN" dirty="0"/>
              <a:t>……</a:t>
            </a:r>
            <a:r>
              <a:rPr lang="en-GB" dirty="0"/>
              <a:t> suggest about the character, setting and mood?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Which word tells you that</a:t>
            </a:r>
            <a:r>
              <a:rPr lang="mr-IN" dirty="0"/>
              <a:t>…</a:t>
            </a:r>
            <a:r>
              <a:rPr lang="en-GB" dirty="0"/>
              <a:t>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Which keyword tells you about the character/setting/mood?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Find one word in the text which means</a:t>
            </a:r>
            <a:r>
              <a:rPr lang="mr-IN" dirty="0"/>
              <a:t>……</a:t>
            </a:r>
            <a:endParaRPr lang="en-GB" dirty="0"/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Find and highlight the word that is closest in meaning to</a:t>
            </a:r>
            <a:r>
              <a:rPr lang="mr-IN" dirty="0"/>
              <a:t>……</a:t>
            </a:r>
            <a:r>
              <a:rPr lang="en-GB" dirty="0"/>
              <a:t>.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Find a word or phrase which shows/suggests that</a:t>
            </a:r>
            <a:r>
              <a:rPr lang="mr-IN" dirty="0"/>
              <a:t>……</a:t>
            </a:r>
            <a:r>
              <a:rPr lang="en-GB" dirty="0"/>
              <a:t>.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r>
              <a:rPr lang="en-GB" sz="4400" b="1">
                <a:solidFill>
                  <a:srgbClr val="FF0000"/>
                </a:solidFill>
              </a:rPr>
              <a:t>V</a:t>
            </a:r>
            <a:r>
              <a:rPr lang="en-GB" sz="3600"/>
              <a:t>ocabulary </a:t>
            </a: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5311312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08496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I</a:t>
            </a:r>
            <a:r>
              <a:rPr lang="en-GB" sz="3600" dirty="0"/>
              <a:t>nfer 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KS2 Reading Vipers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Make and justify inferences using evidence from the text.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Example questions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7" name="TextBox 16"/>
          <p:cNvSpPr txBox="1"/>
          <p:nvPr/>
        </p:nvSpPr>
        <p:spPr>
          <a:xfrm>
            <a:off x="471488" y="4421315"/>
            <a:ext cx="57368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/>
              <a:t>Find and copy a group of words which show that</a:t>
            </a:r>
            <a:r>
              <a:rPr lang="mr-IN" dirty="0"/>
              <a:t>…</a:t>
            </a:r>
            <a:endParaRPr lang="en-GB" dirty="0"/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How do these words make the reader feel?  How does this paragraph suggest this?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How do the descriptions of </a:t>
            </a:r>
            <a:r>
              <a:rPr lang="mr-IN" dirty="0"/>
              <a:t>……</a:t>
            </a:r>
            <a:r>
              <a:rPr lang="en-GB" dirty="0"/>
              <a:t> show that they are </a:t>
            </a:r>
            <a:r>
              <a:rPr lang="mr-IN" dirty="0"/>
              <a:t>……</a:t>
            </a:r>
            <a:r>
              <a:rPr lang="en-GB" dirty="0"/>
              <a:t>..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How can you tell that</a:t>
            </a:r>
            <a:r>
              <a:rPr lang="mr-IN" dirty="0"/>
              <a:t>……</a:t>
            </a:r>
            <a:endParaRPr lang="en-GB" dirty="0"/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impression of </a:t>
            </a:r>
            <a:r>
              <a:rPr lang="mr-IN" dirty="0"/>
              <a:t>……</a:t>
            </a:r>
            <a:r>
              <a:rPr lang="en-GB" dirty="0"/>
              <a:t> do you get from these paragraphs?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voice might these characters use?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was </a:t>
            </a:r>
            <a:r>
              <a:rPr lang="mr-IN" dirty="0"/>
              <a:t>…</a:t>
            </a:r>
            <a:r>
              <a:rPr lang="en-GB" dirty="0"/>
              <a:t>.  thinking when</a:t>
            </a:r>
            <a:r>
              <a:rPr lang="mr-IN" dirty="0"/>
              <a:t>…</a:t>
            </a:r>
            <a:r>
              <a:rPr lang="en-GB" dirty="0"/>
              <a:t>.. 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Who is telling </a:t>
            </a:r>
            <a:r>
              <a:rPr lang="en-GB"/>
              <a:t>the story</a:t>
            </a:r>
            <a:r>
              <a:rPr lang="en-GB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81025047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08496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P</a:t>
            </a:r>
            <a:r>
              <a:rPr lang="en-GB" sz="3600" dirty="0"/>
              <a:t>redict 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KS2 Reading Vipers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Predict what might happen from the details given and implied.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Example questions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71488" y="442131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71488" y="4421315"/>
            <a:ext cx="573686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/>
              <a:t>From the cover what do you think this text is going to be about?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is happening now?  What happened before this? What will happen after?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does this paragraph suggest will happen next?  What makes you think this?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Do you think the choice of setting will influence how the plot develops?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Do you think</a:t>
            </a:r>
            <a:r>
              <a:rPr lang="mr-IN" dirty="0"/>
              <a:t>…</a:t>
            </a:r>
            <a:r>
              <a:rPr lang="en-GB" dirty="0"/>
              <a:t> will happen?  Yes, no or maybe?  Explain your answer using evidence from the text. </a:t>
            </a:r>
          </a:p>
        </p:txBody>
      </p:sp>
    </p:spTree>
    <p:extLst>
      <p:ext uri="{BB962C8B-B14F-4D97-AF65-F5344CB8AC3E}">
        <p14:creationId xmlns:p14="http://schemas.microsoft.com/office/powerpoint/2010/main" val="1870951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08496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E</a:t>
            </a:r>
            <a:r>
              <a:rPr lang="en-GB" sz="3600" dirty="0"/>
              <a:t>xplain 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KS2 Reading Vipers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489099" y="2701719"/>
            <a:ext cx="5915557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Wingdings" charset="2"/>
              <a:buChar char="Ø"/>
            </a:pPr>
            <a:r>
              <a:rPr lang="en-GB" sz="1600" dirty="0"/>
              <a:t>Explain how content is related and contributes to the meaning as a whole.</a:t>
            </a:r>
          </a:p>
          <a:p>
            <a:pPr marL="285750" indent="-285750">
              <a:buFont typeface="Wingdings" charset="2"/>
              <a:buChar char="Ø"/>
            </a:pPr>
            <a:r>
              <a:rPr lang="en-GB" sz="1600" dirty="0"/>
              <a:t>Explain how meaning is enhanced through choice of language.</a:t>
            </a:r>
          </a:p>
          <a:p>
            <a:pPr marL="285750" indent="-285750">
              <a:buFont typeface="Wingdings" charset="2"/>
              <a:buChar char="Ø"/>
            </a:pPr>
            <a:r>
              <a:rPr lang="en-GB" sz="1600" dirty="0"/>
              <a:t>Explain the themes and patterns that develop across the text. </a:t>
            </a:r>
          </a:p>
          <a:p>
            <a:pPr marL="285750" indent="-285750">
              <a:buFont typeface="Wingdings" charset="2"/>
              <a:buChar char="Ø"/>
            </a:pPr>
            <a:r>
              <a:rPr lang="en-GB" sz="1600" dirty="0"/>
              <a:t>Explain how information contributes to the overall experience.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6663" y="4055879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Example questions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846590" y="7464056"/>
            <a:ext cx="2504361" cy="1882496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71488" y="4421315"/>
            <a:ext cx="573686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/>
              <a:t>Why is the text arranged in this way?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structures has the author used?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is the purpose of this text feature?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Is the use of </a:t>
            </a:r>
            <a:r>
              <a:rPr lang="mr-IN" dirty="0"/>
              <a:t>…</a:t>
            </a:r>
            <a:r>
              <a:rPr lang="en-GB" dirty="0"/>
              <a:t>.. effective?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The mood of the character changes throughout the text.  Find and copy the phrases which show this. 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is the author’s point of view?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affect does </a:t>
            </a:r>
            <a:r>
              <a:rPr lang="mr-IN" dirty="0"/>
              <a:t>…</a:t>
            </a:r>
            <a:r>
              <a:rPr lang="en-GB" dirty="0"/>
              <a:t>.. have on the audience?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How does the author engage the reader here?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Which words and phrases did </a:t>
            </a:r>
            <a:r>
              <a:rPr lang="mr-IN" dirty="0"/>
              <a:t>…</a:t>
            </a:r>
            <a:r>
              <a:rPr lang="en-GB" dirty="0"/>
              <a:t>.. effectively? 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Which section was the most interesting/exciting part?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How are these sections linked?</a:t>
            </a:r>
          </a:p>
        </p:txBody>
      </p:sp>
    </p:spTree>
    <p:extLst>
      <p:ext uri="{BB962C8B-B14F-4D97-AF65-F5344CB8AC3E}">
        <p14:creationId xmlns:p14="http://schemas.microsoft.com/office/powerpoint/2010/main" val="5134389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208496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R</a:t>
            </a:r>
            <a:r>
              <a:rPr lang="en-GB" sz="3600" dirty="0"/>
              <a:t>etrieve 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KS2 Reading Vipers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Retrieve and record information and identify key details from fiction and non-fiction.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Example questions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67241" y="7404410"/>
            <a:ext cx="2583710" cy="1942142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71488" y="442131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endParaRPr lang="en-GB" dirty="0"/>
          </a:p>
        </p:txBody>
      </p:sp>
      <p:sp>
        <p:nvSpPr>
          <p:cNvPr id="17" name="TextBox 16"/>
          <p:cNvSpPr txBox="1"/>
          <p:nvPr/>
        </p:nvSpPr>
        <p:spPr>
          <a:xfrm>
            <a:off x="471488" y="4421315"/>
            <a:ext cx="5736862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/>
              <a:t>How would you describe this story/text? What genre is it?  How do you know?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How did</a:t>
            </a:r>
            <a:r>
              <a:rPr lang="mr-IN" dirty="0"/>
              <a:t>…</a:t>
            </a:r>
            <a:r>
              <a:rPr lang="en-GB" dirty="0"/>
              <a:t>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How often</a:t>
            </a:r>
            <a:r>
              <a:rPr lang="mr-IN" dirty="0"/>
              <a:t>…</a:t>
            </a:r>
            <a:r>
              <a:rPr lang="en-GB" dirty="0"/>
              <a:t>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Who had</a:t>
            </a:r>
            <a:r>
              <a:rPr lang="mr-IN" dirty="0"/>
              <a:t>…</a:t>
            </a:r>
            <a:r>
              <a:rPr lang="en-GB" dirty="0"/>
              <a:t>?  Who is</a:t>
            </a:r>
            <a:r>
              <a:rPr lang="mr-IN" dirty="0"/>
              <a:t>…</a:t>
            </a:r>
            <a:r>
              <a:rPr lang="en-GB" dirty="0"/>
              <a:t>?  Who did</a:t>
            </a:r>
            <a:r>
              <a:rPr lang="mr-IN" dirty="0"/>
              <a:t>…</a:t>
            </a:r>
            <a:r>
              <a:rPr lang="en-GB" dirty="0"/>
              <a:t>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happened to</a:t>
            </a:r>
            <a:r>
              <a:rPr lang="mr-IN" dirty="0"/>
              <a:t>…</a:t>
            </a:r>
            <a:r>
              <a:rPr lang="en-GB" dirty="0"/>
              <a:t>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does</a:t>
            </a:r>
            <a:r>
              <a:rPr lang="mr-IN" dirty="0"/>
              <a:t>…</a:t>
            </a:r>
            <a:r>
              <a:rPr lang="en-GB" dirty="0"/>
              <a:t>. do? 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How </a:t>
            </a:r>
            <a:r>
              <a:rPr lang="mr-IN" dirty="0"/>
              <a:t>…</a:t>
            </a:r>
            <a:r>
              <a:rPr lang="en-GB" dirty="0"/>
              <a:t>.. is </a:t>
            </a:r>
            <a:r>
              <a:rPr lang="mr-IN" dirty="0"/>
              <a:t>……</a:t>
            </a:r>
            <a:r>
              <a:rPr lang="en-GB" dirty="0"/>
              <a:t>..?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can you learn from </a:t>
            </a:r>
            <a:r>
              <a:rPr lang="mr-IN" dirty="0"/>
              <a:t>……</a:t>
            </a:r>
            <a:r>
              <a:rPr lang="en-GB" dirty="0"/>
              <a:t> from this section?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Give one example of</a:t>
            </a:r>
            <a:r>
              <a:rPr lang="mr-IN" dirty="0"/>
              <a:t>……</a:t>
            </a:r>
            <a:endParaRPr lang="en-GB" dirty="0"/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The story is told from whose perspective? </a:t>
            </a:r>
          </a:p>
        </p:txBody>
      </p:sp>
    </p:spTree>
    <p:extLst>
      <p:ext uri="{BB962C8B-B14F-4D97-AF65-F5344CB8AC3E}">
        <p14:creationId xmlns:p14="http://schemas.microsoft.com/office/powerpoint/2010/main" val="184731905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292793" y="149161"/>
            <a:ext cx="6224604" cy="9559637"/>
          </a:xfrm>
          <a:prstGeom prst="roundRect">
            <a:avLst/>
          </a:prstGeom>
          <a:solidFill>
            <a:schemeClr val="accent6">
              <a:lumMod val="20000"/>
              <a:lumOff val="80000"/>
            </a:schemeClr>
          </a:solidFill>
          <a:ln w="28575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601839" y="2081936"/>
            <a:ext cx="5606511" cy="677890"/>
          </a:xfrm>
        </p:spPr>
        <p:txBody>
          <a:bodyPr>
            <a:normAutofit lnSpcReduction="10000"/>
          </a:bodyPr>
          <a:lstStyle/>
          <a:p>
            <a:pPr marL="0" indent="0" algn="ctr">
              <a:spcBef>
                <a:spcPts val="0"/>
              </a:spcBef>
              <a:buNone/>
            </a:pPr>
            <a:r>
              <a:rPr lang="en-GB" sz="4400" b="1" dirty="0">
                <a:solidFill>
                  <a:srgbClr val="FF0000"/>
                </a:solidFill>
              </a:rPr>
              <a:t>S</a:t>
            </a:r>
            <a:r>
              <a:rPr lang="en-GB" sz="3600" dirty="0"/>
              <a:t>ummarise</a:t>
            </a:r>
          </a:p>
        </p:txBody>
      </p:sp>
      <p:sp>
        <p:nvSpPr>
          <p:cNvPr id="2" name="Rectangle 1"/>
          <p:cNvSpPr/>
          <p:nvPr/>
        </p:nvSpPr>
        <p:spPr>
          <a:xfrm>
            <a:off x="292793" y="679055"/>
            <a:ext cx="6224604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GB" sz="5400" b="1" cap="none" spc="0" dirty="0">
                <a:ln w="12700">
                  <a:solidFill>
                    <a:schemeClr val="tx2">
                      <a:lumMod val="75000"/>
                    </a:schemeClr>
                  </a:solidFill>
                  <a:prstDash val="solid"/>
                </a:ln>
                <a:pattFill prst="dkUpDiag">
                  <a:fgClr>
                    <a:schemeClr val="tx2"/>
                  </a:fgClr>
                  <a:bgClr>
                    <a:schemeClr val="tx2">
                      <a:lumMod val="20000"/>
                      <a:lumOff val="80000"/>
                    </a:schemeClr>
                  </a:bgClr>
                </a:pattFill>
                <a:effectLst>
                  <a:outerShdw dist="38100" dir="2640000" algn="bl" rotWithShape="0">
                    <a:schemeClr val="tx2">
                      <a:lumMod val="75000"/>
                    </a:schemeClr>
                  </a:outerShdw>
                </a:effectLst>
              </a:rPr>
              <a:t>KS2 Reading Vipers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GB"/>
              <a:t>www.literacyshed.com (C) 2017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601839" y="2876204"/>
            <a:ext cx="560651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Summarise the main ideas from more than one paragraph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471488" y="3971925"/>
            <a:ext cx="5736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dirty="0"/>
              <a:t>Example questions</a:t>
            </a:r>
          </a:p>
        </p:txBody>
      </p:sp>
      <p:sp>
        <p:nvSpPr>
          <p:cNvPr id="12" name="Content Placeholder 2"/>
          <p:cNvSpPr txBox="1">
            <a:spLocks/>
          </p:cNvSpPr>
          <p:nvPr/>
        </p:nvSpPr>
        <p:spPr>
          <a:xfrm>
            <a:off x="601839" y="2092853"/>
            <a:ext cx="5606511" cy="67789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28588" indent="-128588" algn="l" defTabSz="514350" rtl="0" eaLnBrk="1" latinLnBrk="0" hangingPunct="1">
              <a:lnSpc>
                <a:spcPct val="90000"/>
              </a:lnSpc>
              <a:spcBef>
                <a:spcPts val="563"/>
              </a:spcBef>
              <a:buFont typeface="Wingdings 2" pitchFamily="18" charset="2"/>
              <a:buChar char=""/>
              <a:defRPr sz="157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38576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35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64293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125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900113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157288" indent="-128588" algn="l" defTabSz="514350" rtl="0" eaLnBrk="1" latinLnBrk="0" hangingPunct="1">
              <a:lnSpc>
                <a:spcPct val="90000"/>
              </a:lnSpc>
              <a:spcBef>
                <a:spcPts val="281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41446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67163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1928813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185988" indent="-128588" algn="l" defTabSz="514350" rtl="0" eaLnBrk="1" latinLnBrk="0" hangingPunct="1">
              <a:spcBef>
                <a:spcPct val="20000"/>
              </a:spcBef>
              <a:buFont typeface="Wingdings 2" pitchFamily="18" charset="2"/>
              <a:buChar char=""/>
              <a:defRPr sz="101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spcBef>
                <a:spcPts val="0"/>
              </a:spcBef>
              <a:buFont typeface="Wingdings 2" pitchFamily="18" charset="2"/>
              <a:buNone/>
            </a:pPr>
            <a:endParaRPr lang="en-GB" sz="3600" dirty="0"/>
          </a:p>
        </p:txBody>
      </p:sp>
      <p:grpSp>
        <p:nvGrpSpPr>
          <p:cNvPr id="15" name="Group 14"/>
          <p:cNvGrpSpPr/>
          <p:nvPr/>
        </p:nvGrpSpPr>
        <p:grpSpPr>
          <a:xfrm>
            <a:off x="3757612" y="7397172"/>
            <a:ext cx="2593339" cy="1949380"/>
            <a:chOff x="1261540" y="5520905"/>
            <a:chExt cx="5089412" cy="3825647"/>
          </a:xfrm>
        </p:grpSpPr>
        <p:pic>
          <p:nvPicPr>
            <p:cNvPr id="13" name="Picture 12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94085" y="5943600"/>
              <a:ext cx="3756867" cy="3087836"/>
            </a:xfrm>
            <a:prstGeom prst="rect">
              <a:avLst/>
            </a:prstGeom>
          </p:spPr>
        </p:pic>
        <p:pic>
          <p:nvPicPr>
            <p:cNvPr id="14" name="Picture 13"/>
            <p:cNvPicPr>
              <a:picLocks noChangeAspect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261540" y="5520905"/>
              <a:ext cx="4007224" cy="3825647"/>
            </a:xfrm>
            <a:prstGeom prst="rect">
              <a:avLst/>
            </a:prstGeom>
          </p:spPr>
        </p:pic>
      </p:grpSp>
      <p:sp>
        <p:nvSpPr>
          <p:cNvPr id="16" name="TextBox 15"/>
          <p:cNvSpPr txBox="1"/>
          <p:nvPr/>
        </p:nvSpPr>
        <p:spPr>
          <a:xfrm>
            <a:off x="471488" y="4341257"/>
            <a:ext cx="5736862" cy="25853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charset="0"/>
              <a:buChar char="•"/>
            </a:pPr>
            <a:r>
              <a:rPr lang="en-GB" dirty="0"/>
              <a:t>Can you number these events 1-5 in the order that they happened?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happened after </a:t>
            </a:r>
            <a:r>
              <a:rPr lang="mr-IN" dirty="0"/>
              <a:t>……</a:t>
            </a:r>
            <a:r>
              <a:rPr lang="en-GB" dirty="0"/>
              <a:t>.?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What was the first thing that happened in the story?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Can you summarise in a sentence the opening/middle/end of the story?</a:t>
            </a:r>
          </a:p>
          <a:p>
            <a:pPr marL="285750" indent="-285750">
              <a:buFont typeface="Arial" charset="0"/>
              <a:buChar char="•"/>
            </a:pPr>
            <a:r>
              <a:rPr lang="en-GB" dirty="0"/>
              <a:t>In what order do these chapter headings come in the story?</a:t>
            </a:r>
          </a:p>
          <a:p>
            <a:pPr marL="285750" indent="-285750">
              <a:buFont typeface="Arial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52644904"/>
      </p:ext>
    </p:extLst>
  </p:cSld>
  <p:clrMapOvr>
    <a:masterClrMapping/>
  </p:clrMapOvr>
</p:sld>
</file>

<file path=ppt/theme/theme1.xml><?xml version="1.0" encoding="utf-8"?>
<a:theme xmlns:a="http://schemas.openxmlformats.org/drawingml/2006/main" name="HDOfficeLightV0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TM02900688[[fn=Facet]]</Template>
  <TotalTime>362</TotalTime>
  <Words>866</Words>
  <Application>Microsoft Office PowerPoint</Application>
  <PresentationFormat>A4 Paper (210x297 mm)</PresentationFormat>
  <Paragraphs>125</Paragraphs>
  <Slides>9</Slides>
  <Notes>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Calibri Light</vt:lpstr>
      <vt:lpstr>Mangal</vt:lpstr>
      <vt:lpstr>Wingdings</vt:lpstr>
      <vt:lpstr>Wingdings 2</vt:lpstr>
      <vt:lpstr>HDOfficeLightV0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Rob Smith</dc:creator>
  <cp:lastModifiedBy>Jo Fitzgerald</cp:lastModifiedBy>
  <cp:revision>39</cp:revision>
  <cp:lastPrinted>2017-03-20T04:41:16Z</cp:lastPrinted>
  <dcterms:created xsi:type="dcterms:W3CDTF">2015-12-29T20:53:34Z</dcterms:created>
  <dcterms:modified xsi:type="dcterms:W3CDTF">2022-01-11T15:25:56Z</dcterms:modified>
</cp:coreProperties>
</file>