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notesMasterIdLst>
    <p:notesMasterId r:id="rId11"/>
  </p:notesMasterIdLst>
  <p:handoutMasterIdLst>
    <p:handoutMasterId r:id="rId12"/>
  </p:handoutMasterIdLst>
  <p:sldIdLst>
    <p:sldId id="257" r:id="rId2"/>
    <p:sldId id="268" r:id="rId3"/>
    <p:sldId id="258" r:id="rId4"/>
    <p:sldId id="262" r:id="rId5"/>
    <p:sldId id="263" r:id="rId6"/>
    <p:sldId id="264" r:id="rId7"/>
    <p:sldId id="266" r:id="rId8"/>
    <p:sldId id="265" r:id="rId9"/>
    <p:sldId id="267" r:id="rId10"/>
  </p:sldIdLst>
  <p:sldSz cx="6858000" cy="9906000" type="A4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9E73"/>
    <a:srgbClr val="B49381"/>
    <a:srgbClr val="CD8E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028" autoAdjust="0"/>
    <p:restoredTop sz="94660"/>
  </p:normalViewPr>
  <p:slideViewPr>
    <p:cSldViewPr snapToGrid="0">
      <p:cViewPr varScale="1">
        <p:scale>
          <a:sx n="50" d="100"/>
          <a:sy n="50" d="100"/>
        </p:scale>
        <p:origin x="258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8913D8-7035-154D-9D4E-131B6158959A}" type="datetimeFigureOut">
              <a:rPr lang="en-GB" smtClean="0"/>
              <a:t>11/01/2022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931E5C-D724-1A45-8047-93DE5F4DCC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01192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F7EB75-FE2A-A04F-A2C9-18C51E13015A}" type="datetimeFigureOut">
              <a:rPr lang="en-GB" smtClean="0"/>
              <a:t>11/01/2022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0313" y="857250"/>
            <a:ext cx="1603375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2C28CD-179B-4246-8659-B3D9E2B8D3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53250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2C28CD-179B-4246-8659-B3D9E2B8D30F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30158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2C28CD-179B-4246-8659-B3D9E2B8D30F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14532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2C28CD-179B-4246-8659-B3D9E2B8D30F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58940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2C28CD-179B-4246-8659-B3D9E2B8D30F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44187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2C28CD-179B-4246-8659-B3D9E2B8D30F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98617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2C28CD-179B-4246-8659-B3D9E2B8D30F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02390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2C28CD-179B-4246-8659-B3D9E2B8D30F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91068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50" y="1624321"/>
            <a:ext cx="5143500" cy="3448756"/>
          </a:xfrm>
        </p:spPr>
        <p:txBody>
          <a:bodyPr anchor="b">
            <a:normAutofit/>
          </a:bodyPr>
          <a:lstStyle>
            <a:lvl1pPr algn="ctr">
              <a:defRPr sz="337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>
            <a:normAutofit/>
          </a:bodyPr>
          <a:lstStyle>
            <a:lvl1pPr marL="0" indent="0" algn="ctr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57175" indent="0" algn="ctr">
              <a:buNone/>
              <a:defRPr sz="1575"/>
            </a:lvl2pPr>
            <a:lvl3pPr marL="514350" indent="0" algn="ctr">
              <a:buNone/>
              <a:defRPr sz="1350"/>
            </a:lvl3pPr>
            <a:lvl4pPr marL="771525" indent="0" algn="ctr">
              <a:buNone/>
              <a:defRPr sz="1125"/>
            </a:lvl4pPr>
            <a:lvl5pPr marL="1028700" indent="0" algn="ctr">
              <a:buNone/>
              <a:defRPr sz="1125"/>
            </a:lvl5pPr>
            <a:lvl6pPr marL="1285875" indent="0" algn="ctr">
              <a:buNone/>
              <a:defRPr sz="1125"/>
            </a:lvl6pPr>
            <a:lvl7pPr marL="1543050" indent="0" algn="ctr">
              <a:buNone/>
              <a:defRPr sz="1125"/>
            </a:lvl7pPr>
            <a:lvl8pPr marL="1800225" indent="0" algn="ctr">
              <a:buNone/>
              <a:defRPr sz="1125"/>
            </a:lvl8pPr>
            <a:lvl9pPr marL="2057400" indent="0" algn="ctr">
              <a:buNone/>
              <a:defRPr sz="1125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2376B-DD5D-4D40-BD70-E4F711980C57}" type="datetime1">
              <a:rPr lang="en-GB" smtClean="0"/>
              <a:t>11/01/2022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www.literacyshed.com (C) 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41159-7C90-419A-AC83-057C69CB77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0271110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6B692-2C76-3348-A16E-865EEAA55436}" type="datetime1">
              <a:rPr lang="en-GB" smtClean="0"/>
              <a:t>11/01/2022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www.literacyshed.com (C) 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41159-7C90-419A-AC83-057C69CB77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185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6" y="52052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7" y="520523"/>
            <a:ext cx="4350544" cy="8394876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72CCB-A6C3-BE46-8079-7D6C1EF49289}" type="datetime1">
              <a:rPr lang="en-GB" smtClean="0"/>
              <a:t>11/01/2022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www.literacyshed.com (C) 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41159-7C90-419A-AC83-057C69CB77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3129744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DF505-C9AB-3146-A8FE-E3FC18CD068E}" type="datetime1">
              <a:rPr lang="en-GB" smtClean="0"/>
              <a:t>11/01/2022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www.literacyshed.com (C) 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41159-7C90-419A-AC83-057C69CB77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7034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73500"/>
            <a:ext cx="5915025" cy="4118412"/>
          </a:xfrm>
        </p:spPr>
        <p:txBody>
          <a:bodyPr anchor="b">
            <a:normAutofit/>
          </a:bodyPr>
          <a:lstStyle>
            <a:lvl1pPr>
              <a:defRPr sz="3375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576026"/>
            <a:ext cx="5915025" cy="2166937"/>
          </a:xfrm>
        </p:spPr>
        <p:txBody>
          <a:bodyPr anchor="t">
            <a:normAutofit/>
          </a:bodyPr>
          <a:lstStyle>
            <a:lvl1pPr marL="0" indent="0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5717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B38FA-F95B-054E-BE8D-72A409129234}" type="datetime1">
              <a:rPr lang="en-GB" smtClean="0"/>
              <a:t>11/01/2022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www.literacyshed.com (C) 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41159-7C90-419A-AC83-057C69CB77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7298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5384" y="2641601"/>
            <a:ext cx="2914650" cy="628526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41601"/>
            <a:ext cx="2914650" cy="628526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922F3-EAEE-ED48-9C4E-B4B6B7B47265}" type="datetime1">
              <a:rPr lang="en-GB" smtClean="0"/>
              <a:t>11/01/2022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www.literacyshed.com (C) 2017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41159-7C90-419A-AC83-057C69CB77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4599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5384" y="2429340"/>
            <a:ext cx="2900363" cy="1192676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384" y="3622017"/>
            <a:ext cx="2900363" cy="53163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9340"/>
            <a:ext cx="2914651" cy="1192675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22017"/>
            <a:ext cx="2914651" cy="53163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4216C-DC63-0D4D-A16D-6563FD1615A8}" type="datetime1">
              <a:rPr lang="en-GB" smtClean="0"/>
              <a:t>11/01/2022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www.literacyshed.com (C) 2017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41159-7C90-419A-AC83-057C69CB7758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0244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56C76-8ED4-7D45-A6CE-BC74D793368C}" type="datetime1">
              <a:rPr lang="en-GB" smtClean="0"/>
              <a:t>11/01/2022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www.literacyshed.com (C) 2017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41159-7C90-419A-AC83-057C69CB7758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22011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0DB7D-49CD-5341-8AC6-0E45A3A470E7}" type="datetime1">
              <a:rPr lang="en-GB" smtClean="0"/>
              <a:t>11/01/2022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www.literacyshed.com (C) 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41159-7C90-419A-AC83-057C69CB77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4512416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202" y="660401"/>
            <a:ext cx="2211705" cy="2311396"/>
          </a:xfrm>
        </p:spPr>
        <p:txBody>
          <a:bodyPr anchor="b">
            <a:normAutofit/>
          </a:bodyPr>
          <a:lstStyle>
            <a:lvl1pPr>
              <a:defRPr sz="1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4650" y="1430867"/>
            <a:ext cx="3471863" cy="70442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202" y="2971799"/>
            <a:ext cx="2211705" cy="5503335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900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C7183-BCE5-A940-96F7-6CB623A602E0}" type="datetime1">
              <a:rPr lang="en-GB" smtClean="0"/>
              <a:t>11/01/2022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www.literacyshed.com (C) 2017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41159-7C90-419A-AC83-057C69CB77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0573294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202" y="660400"/>
            <a:ext cx="2211705" cy="2311400"/>
          </a:xfrm>
        </p:spPr>
        <p:txBody>
          <a:bodyPr anchor="b">
            <a:normAutofit/>
          </a:bodyPr>
          <a:lstStyle>
            <a:lvl1pPr>
              <a:defRPr sz="1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14650" y="1430867"/>
            <a:ext cx="3471863" cy="7044267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202" y="2971800"/>
            <a:ext cx="2211705" cy="5503333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900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4CAD9-9D3F-804E-A247-3F518D99BF09}" type="datetime1">
              <a:rPr lang="en-GB" smtClean="0"/>
              <a:t>11/01/2022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www.literacyshed.com (C) 2017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41159-7C90-419A-AC83-057C69CB77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0285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5384" y="528320"/>
            <a:ext cx="5915025" cy="19147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5384" y="2641601"/>
            <a:ext cx="5915025" cy="62852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19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167F8630-C1E8-EF4D-963B-3AFBD814E3CB}" type="datetime1">
              <a:rPr lang="en-GB" smtClean="0"/>
              <a:t>11/01/2022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19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GB"/>
              <a:t>www.literacyshed.com (C) 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7359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1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41159-7C90-419A-AC83-057C69CB77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407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hf sldNum="0" hdr="0" dt="0"/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Wingdings 2" pitchFamily="18" charset="2"/>
        <a:buChar char="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Wingdings 2" pitchFamily="18" charset="2"/>
        <a:buChar char="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Wingdings 2" pitchFamily="18" charset="2"/>
        <a:buChar char="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Wingdings 2" pitchFamily="18" charset="2"/>
        <a:buChar char="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spcBef>
          <a:spcPct val="20000"/>
        </a:spcBef>
        <a:buFont typeface="Wingdings 2" pitchFamily="18" charset="2"/>
        <a:buChar char="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spcBef>
          <a:spcPct val="20000"/>
        </a:spcBef>
        <a:buFont typeface="Wingdings 2" pitchFamily="18" charset="2"/>
        <a:buChar char="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spcBef>
          <a:spcPct val="20000"/>
        </a:spcBef>
        <a:buFont typeface="Wingdings 2" pitchFamily="18" charset="2"/>
        <a:buChar char="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spcBef>
          <a:spcPct val="20000"/>
        </a:spcBef>
        <a:buFont typeface="Wingdings 2" pitchFamily="18" charset="2"/>
        <a:buChar char="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gov.uk/government/publications/key-stage-2-english-reading-test-framework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92793" y="199505"/>
            <a:ext cx="6224604" cy="955963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www.literacyshed.com (C) 2017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37478" y="562272"/>
            <a:ext cx="5535233" cy="34163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KS2 Reading Vipers</a:t>
            </a:r>
          </a:p>
          <a:p>
            <a:pPr algn="ctr"/>
            <a:endParaRPr lang="en-GB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Improving key</a:t>
            </a:r>
          </a:p>
          <a:p>
            <a:pPr algn="ctr"/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reading </a:t>
            </a:r>
            <a:r>
              <a:rPr lang="en-GB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skills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4085" y="5943600"/>
            <a:ext cx="3756867" cy="3087836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1540" y="5520905"/>
            <a:ext cx="4007224" cy="382564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-4657725" y="357187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10306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92793" y="199505"/>
            <a:ext cx="6224604" cy="955963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www.literacyshed.com (C) 2017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37478" y="562272"/>
            <a:ext cx="5535233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KS2 Reading Vipers</a:t>
            </a:r>
          </a:p>
          <a:p>
            <a:pPr algn="ctr"/>
            <a:endParaRPr lang="en-GB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3648562" y="7315200"/>
            <a:ext cx="2702389" cy="2031352"/>
            <a:chOff x="1261540" y="5520905"/>
            <a:chExt cx="5089412" cy="3825647"/>
          </a:xfrm>
        </p:grpSpPr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94085" y="5943600"/>
              <a:ext cx="3756867" cy="3087836"/>
            </a:xfrm>
            <a:prstGeom prst="rect">
              <a:avLst/>
            </a:prstGeom>
          </p:spPr>
        </p:pic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61540" y="5520905"/>
              <a:ext cx="4007224" cy="3825647"/>
            </a:xfrm>
            <a:prstGeom prst="rect">
              <a:avLst/>
            </a:prstGeom>
          </p:spPr>
        </p:pic>
      </p:grpSp>
      <p:sp>
        <p:nvSpPr>
          <p:cNvPr id="2" name="TextBox 1"/>
          <p:cNvSpPr txBox="1"/>
          <p:nvPr/>
        </p:nvSpPr>
        <p:spPr>
          <a:xfrm>
            <a:off x="-4657725" y="357187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14350" y="1685925"/>
            <a:ext cx="565836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Vipers is a range of reading prompts based on the 2016 reading content domains found in the National Curriculum Test Framework documents which can be found online here: </a:t>
            </a:r>
            <a:r>
              <a:rPr lang="en-GB" dirty="0">
                <a:hlinkClick r:id="rId4"/>
              </a:rPr>
              <a:t>https://www.gov.uk/government/publications/key-stage-2-english-reading-test-framework</a:t>
            </a:r>
            <a:r>
              <a:rPr lang="en-GB" dirty="0"/>
              <a:t> 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9245159"/>
              </p:ext>
            </p:extLst>
          </p:nvPr>
        </p:nvGraphicFramePr>
        <p:xfrm>
          <a:off x="514350" y="3429000"/>
          <a:ext cx="5836601" cy="384556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3165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65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135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Vipers heading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Content Domain</a:t>
                      </a:r>
                      <a:r>
                        <a:rPr lang="en-GB" sz="1200" baseline="0" dirty="0"/>
                        <a:t> reference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Content Domain</a:t>
                      </a:r>
                      <a:r>
                        <a:rPr lang="en-GB" sz="1200" baseline="0" dirty="0"/>
                        <a:t> Description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/>
                        <a:t>Vocabulary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Give/explain the meaning</a:t>
                      </a:r>
                      <a:r>
                        <a:rPr lang="en-GB" sz="1200" baseline="0" dirty="0"/>
                        <a:t> of words in context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/>
                        <a:t>Infer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Make</a:t>
                      </a:r>
                      <a:r>
                        <a:rPr lang="en-GB" sz="1200" baseline="0" dirty="0"/>
                        <a:t> inference from the text/ explain and justify using evidence from the text.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/>
                        <a:t>Predict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2e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Predict what might happen from the details stated</a:t>
                      </a:r>
                      <a:r>
                        <a:rPr lang="en-GB" sz="1200" baseline="0" dirty="0"/>
                        <a:t> and implied.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/>
                        <a:t>Explain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2f, 2g, 2h,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Identify/explain how information/narrative</a:t>
                      </a:r>
                      <a:r>
                        <a:rPr lang="en-GB" sz="1200" baseline="0" dirty="0"/>
                        <a:t> content is related and contributes to the meaning as a whole. </a:t>
                      </a:r>
                    </a:p>
                    <a:p>
                      <a:r>
                        <a:rPr lang="en-GB" sz="1200" baseline="0" dirty="0"/>
                        <a:t>Identify/explain how meaning is enhanced through choice of words and phrases.</a:t>
                      </a:r>
                    </a:p>
                    <a:p>
                      <a:r>
                        <a:rPr lang="en-GB" sz="1200" baseline="0" dirty="0"/>
                        <a:t>Make comparisons within the text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/>
                        <a:t>Retrieve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Retrieve and record key information/key</a:t>
                      </a:r>
                      <a:r>
                        <a:rPr lang="en-GB" sz="1200" baseline="0" dirty="0"/>
                        <a:t> details from fiction and non-fiction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/>
                        <a:t>Summarise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Summarise main ideas from more than one paragraph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973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92793" y="199505"/>
            <a:ext cx="6224604" cy="955963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01839" y="2081935"/>
            <a:ext cx="5606511" cy="3520531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GB" sz="4400" b="1" dirty="0">
                <a:solidFill>
                  <a:srgbClr val="FF0000"/>
                </a:solidFill>
              </a:rPr>
              <a:t>V</a:t>
            </a:r>
            <a:r>
              <a:rPr lang="en-GB" sz="3600" dirty="0"/>
              <a:t>ocabulary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4400" b="1" dirty="0">
                <a:solidFill>
                  <a:srgbClr val="FF0000"/>
                </a:solidFill>
              </a:rPr>
              <a:t>I</a:t>
            </a:r>
            <a:r>
              <a:rPr lang="en-GB" sz="3600" dirty="0"/>
              <a:t>nfer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4400" b="1" dirty="0">
                <a:solidFill>
                  <a:srgbClr val="FF0000"/>
                </a:solidFill>
              </a:rPr>
              <a:t>P</a:t>
            </a:r>
            <a:r>
              <a:rPr lang="en-GB" sz="3600" dirty="0"/>
              <a:t>redict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4400" b="1" dirty="0">
                <a:solidFill>
                  <a:srgbClr val="FF0000"/>
                </a:solidFill>
              </a:rPr>
              <a:t>E</a:t>
            </a:r>
            <a:r>
              <a:rPr lang="en-GB" sz="3600" dirty="0"/>
              <a:t>xplain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4400" b="1" dirty="0">
                <a:solidFill>
                  <a:srgbClr val="FF0000"/>
                </a:solidFill>
              </a:rPr>
              <a:t>R</a:t>
            </a:r>
            <a:r>
              <a:rPr lang="en-GB" sz="3600" dirty="0"/>
              <a:t>etrieve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4400" b="1" dirty="0">
                <a:solidFill>
                  <a:srgbClr val="FF0000"/>
                </a:solidFill>
              </a:rPr>
              <a:t>S</a:t>
            </a:r>
            <a:r>
              <a:rPr lang="en-GB" sz="3600" dirty="0"/>
              <a:t>ummarise</a:t>
            </a:r>
          </a:p>
        </p:txBody>
      </p:sp>
      <p:sp>
        <p:nvSpPr>
          <p:cNvPr id="2" name="Rectangle 1"/>
          <p:cNvSpPr/>
          <p:nvPr/>
        </p:nvSpPr>
        <p:spPr>
          <a:xfrm>
            <a:off x="1067463" y="679055"/>
            <a:ext cx="446590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Reading Vipers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www.literacyshed.com (C) 2017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4085" y="5943600"/>
            <a:ext cx="3756867" cy="308783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1540" y="5520905"/>
            <a:ext cx="4007224" cy="3825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8503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92793" y="220598"/>
            <a:ext cx="6224604" cy="955963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01839" y="2081936"/>
            <a:ext cx="5606511" cy="677890"/>
          </a:xfrm>
        </p:spPr>
        <p:txBody>
          <a:bodyPr>
            <a:normAutofit lnSpcReduction="10000"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en-GB" sz="4400" b="1" dirty="0">
                <a:solidFill>
                  <a:srgbClr val="FF0000"/>
                </a:solidFill>
              </a:rPr>
              <a:t>V</a:t>
            </a:r>
            <a:r>
              <a:rPr lang="en-GB" sz="3600" dirty="0"/>
              <a:t>ocabulary </a:t>
            </a:r>
          </a:p>
        </p:txBody>
      </p:sp>
      <p:sp>
        <p:nvSpPr>
          <p:cNvPr id="2" name="Rectangle 1"/>
          <p:cNvSpPr/>
          <p:nvPr/>
        </p:nvSpPr>
        <p:spPr>
          <a:xfrm>
            <a:off x="292793" y="679055"/>
            <a:ext cx="622460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KS2 Reading Vipers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www.literacyshed.com (C) 2017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1839" y="2876204"/>
            <a:ext cx="5606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Find and explain the meaning of words in context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71488" y="3971925"/>
            <a:ext cx="57368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Example questions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71488" y="4421315"/>
            <a:ext cx="573686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GB" dirty="0"/>
              <a:t>What do the words ...... and </a:t>
            </a:r>
            <a:r>
              <a:rPr lang="mr-IN" dirty="0"/>
              <a:t>……</a:t>
            </a:r>
            <a:r>
              <a:rPr lang="en-GB" dirty="0"/>
              <a:t> suggest about the character, setting and mood?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/>
              <a:t>Which word tells you that</a:t>
            </a:r>
            <a:r>
              <a:rPr lang="mr-IN" dirty="0"/>
              <a:t>…</a:t>
            </a:r>
            <a:r>
              <a:rPr lang="en-GB" dirty="0"/>
              <a:t>.?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/>
              <a:t>Which keyword tells you about the character/setting/mood?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/>
              <a:t>Find one word in the text which means</a:t>
            </a:r>
            <a:r>
              <a:rPr lang="mr-IN" dirty="0"/>
              <a:t>……</a:t>
            </a:r>
            <a:endParaRPr lang="en-GB" dirty="0"/>
          </a:p>
          <a:p>
            <a:pPr marL="285750" indent="-285750">
              <a:buFont typeface="Arial" charset="0"/>
              <a:buChar char="•"/>
            </a:pPr>
            <a:r>
              <a:rPr lang="en-GB" dirty="0"/>
              <a:t>Find and highlight the word that is closest in meaning to</a:t>
            </a:r>
            <a:r>
              <a:rPr lang="mr-IN" dirty="0"/>
              <a:t>……</a:t>
            </a:r>
            <a:r>
              <a:rPr lang="en-GB" dirty="0"/>
              <a:t>.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/>
              <a:t>Find a word or phrase which shows/suggests that</a:t>
            </a:r>
            <a:r>
              <a:rPr lang="mr-IN" dirty="0"/>
              <a:t>……</a:t>
            </a:r>
            <a:r>
              <a:rPr lang="en-GB" dirty="0"/>
              <a:t>.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601839" y="2092853"/>
            <a:ext cx="5606511" cy="67789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128588" indent="-128588" algn="l" defTabSz="514350" rtl="0" eaLnBrk="1" latinLnBrk="0" hangingPunct="1">
              <a:lnSpc>
                <a:spcPct val="90000"/>
              </a:lnSpc>
              <a:spcBef>
                <a:spcPts val="563"/>
              </a:spcBef>
              <a:buFont typeface="Wingdings 2" pitchFamily="18" charset="2"/>
              <a:buChar char=""/>
              <a:defRPr sz="15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576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Char char="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293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Char char="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0011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5728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14463" indent="-128588" algn="l" defTabSz="51435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71638" indent="-128588" algn="l" defTabSz="51435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813" indent="-128588" algn="l" defTabSz="51435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5988" indent="-128588" algn="l" defTabSz="51435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 typeface="Wingdings 2" pitchFamily="18" charset="2"/>
              <a:buNone/>
            </a:pPr>
            <a:r>
              <a:rPr lang="en-GB" sz="4400" b="1">
                <a:solidFill>
                  <a:srgbClr val="FF0000"/>
                </a:solidFill>
              </a:rPr>
              <a:t>V</a:t>
            </a:r>
            <a:r>
              <a:rPr lang="en-GB" sz="3600"/>
              <a:t>ocabulary </a:t>
            </a:r>
            <a:endParaRPr lang="en-GB" sz="3600" dirty="0"/>
          </a:p>
        </p:txBody>
      </p:sp>
      <p:grpSp>
        <p:nvGrpSpPr>
          <p:cNvPr id="15" name="Group 14"/>
          <p:cNvGrpSpPr/>
          <p:nvPr/>
        </p:nvGrpSpPr>
        <p:grpSpPr>
          <a:xfrm>
            <a:off x="3757612" y="7397172"/>
            <a:ext cx="2593339" cy="1949380"/>
            <a:chOff x="1261540" y="5520905"/>
            <a:chExt cx="5089412" cy="3825647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94085" y="5943600"/>
              <a:ext cx="3756867" cy="3087836"/>
            </a:xfrm>
            <a:prstGeom prst="rect">
              <a:avLst/>
            </a:prstGeom>
          </p:spPr>
        </p:pic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61540" y="5520905"/>
              <a:ext cx="4007224" cy="382564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311312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92793" y="208496"/>
            <a:ext cx="6224604" cy="955963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01839" y="2081936"/>
            <a:ext cx="5606511" cy="677890"/>
          </a:xfrm>
        </p:spPr>
        <p:txBody>
          <a:bodyPr>
            <a:normAutofit lnSpcReduction="10000"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en-GB" sz="4400" b="1" dirty="0">
                <a:solidFill>
                  <a:srgbClr val="FF0000"/>
                </a:solidFill>
              </a:rPr>
              <a:t>I</a:t>
            </a:r>
            <a:r>
              <a:rPr lang="en-GB" sz="3600" dirty="0"/>
              <a:t>nfer </a:t>
            </a:r>
          </a:p>
        </p:txBody>
      </p:sp>
      <p:sp>
        <p:nvSpPr>
          <p:cNvPr id="2" name="Rectangle 1"/>
          <p:cNvSpPr/>
          <p:nvPr/>
        </p:nvSpPr>
        <p:spPr>
          <a:xfrm>
            <a:off x="292793" y="679055"/>
            <a:ext cx="622460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KS2 Reading Vipers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www.literacyshed.com (C) 2017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1839" y="2876204"/>
            <a:ext cx="5606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Make and justify inferences using evidence from the text.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71488" y="3971925"/>
            <a:ext cx="57368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Example questions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601839" y="2092853"/>
            <a:ext cx="5606511" cy="6778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28588" indent="-128588" algn="l" defTabSz="514350" rtl="0" eaLnBrk="1" latinLnBrk="0" hangingPunct="1">
              <a:lnSpc>
                <a:spcPct val="90000"/>
              </a:lnSpc>
              <a:spcBef>
                <a:spcPts val="563"/>
              </a:spcBef>
              <a:buFont typeface="Wingdings 2" pitchFamily="18" charset="2"/>
              <a:buChar char=""/>
              <a:defRPr sz="15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576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Char char="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293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Char char="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0011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5728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14463" indent="-128588" algn="l" defTabSz="51435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71638" indent="-128588" algn="l" defTabSz="51435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813" indent="-128588" algn="l" defTabSz="51435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5988" indent="-128588" algn="l" defTabSz="51435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 typeface="Wingdings 2" pitchFamily="18" charset="2"/>
              <a:buNone/>
            </a:pPr>
            <a:endParaRPr lang="en-GB" sz="3600" dirty="0"/>
          </a:p>
        </p:txBody>
      </p:sp>
      <p:grpSp>
        <p:nvGrpSpPr>
          <p:cNvPr id="15" name="Group 14"/>
          <p:cNvGrpSpPr/>
          <p:nvPr/>
        </p:nvGrpSpPr>
        <p:grpSpPr>
          <a:xfrm>
            <a:off x="3757612" y="7397172"/>
            <a:ext cx="2593339" cy="1949380"/>
            <a:chOff x="1261540" y="5520905"/>
            <a:chExt cx="5089412" cy="3825647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94085" y="5943600"/>
              <a:ext cx="3756867" cy="3087836"/>
            </a:xfrm>
            <a:prstGeom prst="rect">
              <a:avLst/>
            </a:prstGeom>
          </p:spPr>
        </p:pic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61540" y="5520905"/>
              <a:ext cx="4007224" cy="3825647"/>
            </a:xfrm>
            <a:prstGeom prst="rect">
              <a:avLst/>
            </a:prstGeom>
          </p:spPr>
        </p:pic>
      </p:grpSp>
      <p:sp>
        <p:nvSpPr>
          <p:cNvPr id="17" name="TextBox 16"/>
          <p:cNvSpPr txBox="1"/>
          <p:nvPr/>
        </p:nvSpPr>
        <p:spPr>
          <a:xfrm>
            <a:off x="471488" y="4421315"/>
            <a:ext cx="573686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GB" dirty="0"/>
              <a:t>Find and copy a group of words which show that</a:t>
            </a:r>
            <a:r>
              <a:rPr lang="mr-IN" dirty="0"/>
              <a:t>…</a:t>
            </a:r>
            <a:endParaRPr lang="en-GB" dirty="0"/>
          </a:p>
          <a:p>
            <a:pPr marL="285750" indent="-285750">
              <a:buFont typeface="Arial" charset="0"/>
              <a:buChar char="•"/>
            </a:pPr>
            <a:r>
              <a:rPr lang="en-GB" dirty="0"/>
              <a:t>How do these words make the reader feel?  How does this paragraph suggest this?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/>
              <a:t>How do the descriptions of </a:t>
            </a:r>
            <a:r>
              <a:rPr lang="mr-IN" dirty="0"/>
              <a:t>……</a:t>
            </a:r>
            <a:r>
              <a:rPr lang="en-GB" dirty="0"/>
              <a:t> show that they are </a:t>
            </a:r>
            <a:r>
              <a:rPr lang="mr-IN" dirty="0"/>
              <a:t>……</a:t>
            </a:r>
            <a:r>
              <a:rPr lang="en-GB" dirty="0"/>
              <a:t>..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/>
              <a:t>How can you tell that</a:t>
            </a:r>
            <a:r>
              <a:rPr lang="mr-IN" dirty="0"/>
              <a:t>……</a:t>
            </a:r>
            <a:endParaRPr lang="en-GB" dirty="0"/>
          </a:p>
          <a:p>
            <a:pPr marL="285750" indent="-285750">
              <a:buFont typeface="Arial" charset="0"/>
              <a:buChar char="•"/>
            </a:pPr>
            <a:r>
              <a:rPr lang="en-GB" dirty="0"/>
              <a:t>What impression of </a:t>
            </a:r>
            <a:r>
              <a:rPr lang="mr-IN" dirty="0"/>
              <a:t>……</a:t>
            </a:r>
            <a:r>
              <a:rPr lang="en-GB" dirty="0"/>
              <a:t> do you get from these paragraphs?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/>
              <a:t>What voice might these characters use?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/>
              <a:t>What was </a:t>
            </a:r>
            <a:r>
              <a:rPr lang="mr-IN" dirty="0"/>
              <a:t>…</a:t>
            </a:r>
            <a:r>
              <a:rPr lang="en-GB" dirty="0"/>
              <a:t>.  thinking when</a:t>
            </a:r>
            <a:r>
              <a:rPr lang="mr-IN" dirty="0"/>
              <a:t>…</a:t>
            </a:r>
            <a:r>
              <a:rPr lang="en-GB" dirty="0"/>
              <a:t>.. 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/>
              <a:t>Who is telling </a:t>
            </a:r>
            <a:r>
              <a:rPr lang="en-GB"/>
              <a:t>the story</a:t>
            </a:r>
            <a:r>
              <a:rPr lang="en-GB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8102504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92793" y="208496"/>
            <a:ext cx="6224604" cy="955963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01839" y="2081936"/>
            <a:ext cx="5606511" cy="677890"/>
          </a:xfrm>
        </p:spPr>
        <p:txBody>
          <a:bodyPr>
            <a:normAutofit lnSpcReduction="10000"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en-GB" sz="4400" b="1" dirty="0">
                <a:solidFill>
                  <a:srgbClr val="FF0000"/>
                </a:solidFill>
              </a:rPr>
              <a:t>P</a:t>
            </a:r>
            <a:r>
              <a:rPr lang="en-GB" sz="3600" dirty="0"/>
              <a:t>redict </a:t>
            </a:r>
          </a:p>
        </p:txBody>
      </p:sp>
      <p:sp>
        <p:nvSpPr>
          <p:cNvPr id="2" name="Rectangle 1"/>
          <p:cNvSpPr/>
          <p:nvPr/>
        </p:nvSpPr>
        <p:spPr>
          <a:xfrm>
            <a:off x="292793" y="679055"/>
            <a:ext cx="622460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KS2 Reading Vipers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www.literacyshed.com (C) 2017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1839" y="2876204"/>
            <a:ext cx="5606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Predict what might happen from the details given and implied.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71488" y="3971925"/>
            <a:ext cx="57368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Example questions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601839" y="2092853"/>
            <a:ext cx="5606511" cy="6778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28588" indent="-128588" algn="l" defTabSz="514350" rtl="0" eaLnBrk="1" latinLnBrk="0" hangingPunct="1">
              <a:lnSpc>
                <a:spcPct val="90000"/>
              </a:lnSpc>
              <a:spcBef>
                <a:spcPts val="563"/>
              </a:spcBef>
              <a:buFont typeface="Wingdings 2" pitchFamily="18" charset="2"/>
              <a:buChar char=""/>
              <a:defRPr sz="15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576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Char char="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293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Char char="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0011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5728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14463" indent="-128588" algn="l" defTabSz="51435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71638" indent="-128588" algn="l" defTabSz="51435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813" indent="-128588" algn="l" defTabSz="51435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5988" indent="-128588" algn="l" defTabSz="51435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 typeface="Wingdings 2" pitchFamily="18" charset="2"/>
              <a:buNone/>
            </a:pPr>
            <a:endParaRPr lang="en-GB" sz="3600" dirty="0"/>
          </a:p>
        </p:txBody>
      </p:sp>
      <p:grpSp>
        <p:nvGrpSpPr>
          <p:cNvPr id="15" name="Group 14"/>
          <p:cNvGrpSpPr/>
          <p:nvPr/>
        </p:nvGrpSpPr>
        <p:grpSpPr>
          <a:xfrm>
            <a:off x="3757612" y="7397172"/>
            <a:ext cx="2593339" cy="1949380"/>
            <a:chOff x="1261540" y="5520905"/>
            <a:chExt cx="5089412" cy="3825647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94085" y="5943600"/>
              <a:ext cx="3756867" cy="3087836"/>
            </a:xfrm>
            <a:prstGeom prst="rect">
              <a:avLst/>
            </a:prstGeom>
          </p:spPr>
        </p:pic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61540" y="5520905"/>
              <a:ext cx="4007224" cy="3825647"/>
            </a:xfrm>
            <a:prstGeom prst="rect">
              <a:avLst/>
            </a:prstGeom>
          </p:spPr>
        </p:pic>
      </p:grpSp>
      <p:sp>
        <p:nvSpPr>
          <p:cNvPr id="16" name="TextBox 15"/>
          <p:cNvSpPr txBox="1"/>
          <p:nvPr/>
        </p:nvSpPr>
        <p:spPr>
          <a:xfrm>
            <a:off x="471488" y="4421315"/>
            <a:ext cx="57368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471488" y="4421315"/>
            <a:ext cx="573686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GB" dirty="0"/>
              <a:t>From the cover what do you think this text is going to be about?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/>
              <a:t>What is happening now?  What happened before this? What will happen after?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/>
              <a:t>What does this paragraph suggest will happen next?  What makes you think this?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/>
              <a:t>Do you think the choice of setting will influence how the plot develops?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/>
              <a:t>Do you think</a:t>
            </a:r>
            <a:r>
              <a:rPr lang="mr-IN" dirty="0"/>
              <a:t>…</a:t>
            </a:r>
            <a:r>
              <a:rPr lang="en-GB" dirty="0"/>
              <a:t> will happen?  Yes, no or maybe?  Explain your answer using evidence from the text. </a:t>
            </a:r>
          </a:p>
        </p:txBody>
      </p:sp>
    </p:spTree>
    <p:extLst>
      <p:ext uri="{BB962C8B-B14F-4D97-AF65-F5344CB8AC3E}">
        <p14:creationId xmlns:p14="http://schemas.microsoft.com/office/powerpoint/2010/main" val="18709513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92793" y="208496"/>
            <a:ext cx="6224604" cy="955963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01839" y="2081936"/>
            <a:ext cx="5606511" cy="677890"/>
          </a:xfrm>
        </p:spPr>
        <p:txBody>
          <a:bodyPr>
            <a:normAutofit lnSpcReduction="10000"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en-GB" sz="4400" b="1" dirty="0">
                <a:solidFill>
                  <a:srgbClr val="FF0000"/>
                </a:solidFill>
              </a:rPr>
              <a:t>E</a:t>
            </a:r>
            <a:r>
              <a:rPr lang="en-GB" sz="3600" dirty="0"/>
              <a:t>xplain </a:t>
            </a:r>
          </a:p>
        </p:txBody>
      </p:sp>
      <p:sp>
        <p:nvSpPr>
          <p:cNvPr id="2" name="Rectangle 1"/>
          <p:cNvSpPr/>
          <p:nvPr/>
        </p:nvSpPr>
        <p:spPr>
          <a:xfrm>
            <a:off x="292793" y="679055"/>
            <a:ext cx="622460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KS2 Reading Vipers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www.literacyshed.com (C) 2017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89099" y="2701719"/>
            <a:ext cx="591555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Ø"/>
            </a:pPr>
            <a:r>
              <a:rPr lang="en-GB" sz="1600" dirty="0"/>
              <a:t>Explain how content is related and contributes to the meaning as a whole.</a:t>
            </a:r>
          </a:p>
          <a:p>
            <a:pPr marL="285750" indent="-285750">
              <a:buFont typeface="Wingdings" charset="2"/>
              <a:buChar char="Ø"/>
            </a:pPr>
            <a:r>
              <a:rPr lang="en-GB" sz="1600" dirty="0"/>
              <a:t>Explain how meaning is enhanced through choice of language.</a:t>
            </a:r>
          </a:p>
          <a:p>
            <a:pPr marL="285750" indent="-285750">
              <a:buFont typeface="Wingdings" charset="2"/>
              <a:buChar char="Ø"/>
            </a:pPr>
            <a:r>
              <a:rPr lang="en-GB" sz="1600" dirty="0"/>
              <a:t>Explain the themes and patterns that develop across the text. </a:t>
            </a:r>
          </a:p>
          <a:p>
            <a:pPr marL="285750" indent="-285750">
              <a:buFont typeface="Wingdings" charset="2"/>
              <a:buChar char="Ø"/>
            </a:pPr>
            <a:r>
              <a:rPr lang="en-GB" sz="1600" dirty="0"/>
              <a:t>Explain how information contributes to the overall experience.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36663" y="4055879"/>
            <a:ext cx="57368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Example questions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601839" y="2092853"/>
            <a:ext cx="5606511" cy="6778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28588" indent="-128588" algn="l" defTabSz="514350" rtl="0" eaLnBrk="1" latinLnBrk="0" hangingPunct="1">
              <a:lnSpc>
                <a:spcPct val="90000"/>
              </a:lnSpc>
              <a:spcBef>
                <a:spcPts val="563"/>
              </a:spcBef>
              <a:buFont typeface="Wingdings 2" pitchFamily="18" charset="2"/>
              <a:buChar char=""/>
              <a:defRPr sz="15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576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Char char="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293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Char char="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0011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5728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14463" indent="-128588" algn="l" defTabSz="51435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71638" indent="-128588" algn="l" defTabSz="51435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813" indent="-128588" algn="l" defTabSz="51435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5988" indent="-128588" algn="l" defTabSz="51435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 typeface="Wingdings 2" pitchFamily="18" charset="2"/>
              <a:buNone/>
            </a:pPr>
            <a:endParaRPr lang="en-GB" sz="3600" dirty="0"/>
          </a:p>
        </p:txBody>
      </p:sp>
      <p:grpSp>
        <p:nvGrpSpPr>
          <p:cNvPr id="15" name="Group 14"/>
          <p:cNvGrpSpPr/>
          <p:nvPr/>
        </p:nvGrpSpPr>
        <p:grpSpPr>
          <a:xfrm>
            <a:off x="3846590" y="7464056"/>
            <a:ext cx="2504361" cy="1882496"/>
            <a:chOff x="1261540" y="5520905"/>
            <a:chExt cx="5089412" cy="3825647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94085" y="5943600"/>
              <a:ext cx="3756867" cy="3087836"/>
            </a:xfrm>
            <a:prstGeom prst="rect">
              <a:avLst/>
            </a:prstGeom>
          </p:spPr>
        </p:pic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61540" y="5520905"/>
              <a:ext cx="4007224" cy="3825647"/>
            </a:xfrm>
            <a:prstGeom prst="rect">
              <a:avLst/>
            </a:prstGeom>
          </p:spPr>
        </p:pic>
      </p:grpSp>
      <p:sp>
        <p:nvSpPr>
          <p:cNvPr id="16" name="TextBox 15"/>
          <p:cNvSpPr txBox="1"/>
          <p:nvPr/>
        </p:nvSpPr>
        <p:spPr>
          <a:xfrm>
            <a:off x="471488" y="4421315"/>
            <a:ext cx="573686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GB" dirty="0"/>
              <a:t>Why is the text arranged in this way?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/>
              <a:t>What structures has the author used?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/>
              <a:t>What is the purpose of this text feature?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/>
              <a:t>Is the use of </a:t>
            </a:r>
            <a:r>
              <a:rPr lang="mr-IN" dirty="0"/>
              <a:t>…</a:t>
            </a:r>
            <a:r>
              <a:rPr lang="en-GB" dirty="0"/>
              <a:t>.. effective?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/>
              <a:t>The mood of the character changes throughout the text.  Find and copy the phrases which show this. 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/>
              <a:t>What is the author’s point of view?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/>
              <a:t>What affect does </a:t>
            </a:r>
            <a:r>
              <a:rPr lang="mr-IN" dirty="0"/>
              <a:t>…</a:t>
            </a:r>
            <a:r>
              <a:rPr lang="en-GB" dirty="0"/>
              <a:t>.. have on the audience?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/>
              <a:t>How does the author engage the reader here?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/>
              <a:t>Which words and phrases did </a:t>
            </a:r>
            <a:r>
              <a:rPr lang="mr-IN" dirty="0"/>
              <a:t>…</a:t>
            </a:r>
            <a:r>
              <a:rPr lang="en-GB" dirty="0"/>
              <a:t>.. effectively? 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/>
              <a:t>Which section was the most interesting/exciting part?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/>
              <a:t>How are these sections linked?</a:t>
            </a:r>
          </a:p>
        </p:txBody>
      </p:sp>
    </p:spTree>
    <p:extLst>
      <p:ext uri="{BB962C8B-B14F-4D97-AF65-F5344CB8AC3E}">
        <p14:creationId xmlns:p14="http://schemas.microsoft.com/office/powerpoint/2010/main" val="5134389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92793" y="208496"/>
            <a:ext cx="6224604" cy="955963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01839" y="2081936"/>
            <a:ext cx="5606511" cy="677890"/>
          </a:xfrm>
        </p:spPr>
        <p:txBody>
          <a:bodyPr>
            <a:normAutofit lnSpcReduction="10000"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en-GB" sz="4400" b="1" dirty="0">
                <a:solidFill>
                  <a:srgbClr val="FF0000"/>
                </a:solidFill>
              </a:rPr>
              <a:t>R</a:t>
            </a:r>
            <a:r>
              <a:rPr lang="en-GB" sz="3600" dirty="0"/>
              <a:t>etrieve </a:t>
            </a:r>
          </a:p>
        </p:txBody>
      </p:sp>
      <p:sp>
        <p:nvSpPr>
          <p:cNvPr id="2" name="Rectangle 1"/>
          <p:cNvSpPr/>
          <p:nvPr/>
        </p:nvSpPr>
        <p:spPr>
          <a:xfrm>
            <a:off x="292793" y="679055"/>
            <a:ext cx="622460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KS2 Reading Vipers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www.literacyshed.com (C) 2017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1839" y="2876204"/>
            <a:ext cx="5606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Retrieve and record information and identify key details from fiction and non-fiction.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71488" y="3971925"/>
            <a:ext cx="57368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Example questions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601839" y="2092853"/>
            <a:ext cx="5606511" cy="6778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28588" indent="-128588" algn="l" defTabSz="514350" rtl="0" eaLnBrk="1" latinLnBrk="0" hangingPunct="1">
              <a:lnSpc>
                <a:spcPct val="90000"/>
              </a:lnSpc>
              <a:spcBef>
                <a:spcPts val="563"/>
              </a:spcBef>
              <a:buFont typeface="Wingdings 2" pitchFamily="18" charset="2"/>
              <a:buChar char=""/>
              <a:defRPr sz="15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576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Char char="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293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Char char="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0011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5728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14463" indent="-128588" algn="l" defTabSz="51435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71638" indent="-128588" algn="l" defTabSz="51435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813" indent="-128588" algn="l" defTabSz="51435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5988" indent="-128588" algn="l" defTabSz="51435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 typeface="Wingdings 2" pitchFamily="18" charset="2"/>
              <a:buNone/>
            </a:pPr>
            <a:endParaRPr lang="en-GB" sz="3600" dirty="0"/>
          </a:p>
        </p:txBody>
      </p:sp>
      <p:grpSp>
        <p:nvGrpSpPr>
          <p:cNvPr id="15" name="Group 14"/>
          <p:cNvGrpSpPr/>
          <p:nvPr/>
        </p:nvGrpSpPr>
        <p:grpSpPr>
          <a:xfrm>
            <a:off x="3767241" y="7404410"/>
            <a:ext cx="2583710" cy="1942142"/>
            <a:chOff x="1261540" y="5520905"/>
            <a:chExt cx="5089412" cy="3825647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94085" y="5943600"/>
              <a:ext cx="3756867" cy="3087836"/>
            </a:xfrm>
            <a:prstGeom prst="rect">
              <a:avLst/>
            </a:prstGeom>
          </p:spPr>
        </p:pic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61540" y="5520905"/>
              <a:ext cx="4007224" cy="3825647"/>
            </a:xfrm>
            <a:prstGeom prst="rect">
              <a:avLst/>
            </a:prstGeom>
          </p:spPr>
        </p:pic>
      </p:grpSp>
      <p:sp>
        <p:nvSpPr>
          <p:cNvPr id="16" name="TextBox 15"/>
          <p:cNvSpPr txBox="1"/>
          <p:nvPr/>
        </p:nvSpPr>
        <p:spPr>
          <a:xfrm>
            <a:off x="471488" y="4421315"/>
            <a:ext cx="57368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471488" y="4421315"/>
            <a:ext cx="573686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GB" dirty="0"/>
              <a:t>How would you describe this story/text? What genre is it?  How do you know?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/>
              <a:t>How did</a:t>
            </a:r>
            <a:r>
              <a:rPr lang="mr-IN" dirty="0"/>
              <a:t>…</a:t>
            </a:r>
            <a:r>
              <a:rPr lang="en-GB" dirty="0"/>
              <a:t>?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/>
              <a:t>How often</a:t>
            </a:r>
            <a:r>
              <a:rPr lang="mr-IN" dirty="0"/>
              <a:t>…</a:t>
            </a:r>
            <a:r>
              <a:rPr lang="en-GB" dirty="0"/>
              <a:t>?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/>
              <a:t>Who had</a:t>
            </a:r>
            <a:r>
              <a:rPr lang="mr-IN" dirty="0"/>
              <a:t>…</a:t>
            </a:r>
            <a:r>
              <a:rPr lang="en-GB" dirty="0"/>
              <a:t>?  Who is</a:t>
            </a:r>
            <a:r>
              <a:rPr lang="mr-IN" dirty="0"/>
              <a:t>…</a:t>
            </a:r>
            <a:r>
              <a:rPr lang="en-GB" dirty="0"/>
              <a:t>?  Who did</a:t>
            </a:r>
            <a:r>
              <a:rPr lang="mr-IN" dirty="0"/>
              <a:t>…</a:t>
            </a:r>
            <a:r>
              <a:rPr lang="en-GB" dirty="0"/>
              <a:t>.?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/>
              <a:t>What happened to</a:t>
            </a:r>
            <a:r>
              <a:rPr lang="mr-IN" dirty="0"/>
              <a:t>…</a:t>
            </a:r>
            <a:r>
              <a:rPr lang="en-GB" dirty="0"/>
              <a:t>?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/>
              <a:t>What does</a:t>
            </a:r>
            <a:r>
              <a:rPr lang="mr-IN" dirty="0"/>
              <a:t>…</a:t>
            </a:r>
            <a:r>
              <a:rPr lang="en-GB" dirty="0"/>
              <a:t>. do? 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/>
              <a:t>How </a:t>
            </a:r>
            <a:r>
              <a:rPr lang="mr-IN" dirty="0"/>
              <a:t>…</a:t>
            </a:r>
            <a:r>
              <a:rPr lang="en-GB" dirty="0"/>
              <a:t>.. is </a:t>
            </a:r>
            <a:r>
              <a:rPr lang="mr-IN" dirty="0"/>
              <a:t>……</a:t>
            </a:r>
            <a:r>
              <a:rPr lang="en-GB" dirty="0"/>
              <a:t>..?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/>
              <a:t>What can you learn from </a:t>
            </a:r>
            <a:r>
              <a:rPr lang="mr-IN" dirty="0"/>
              <a:t>……</a:t>
            </a:r>
            <a:r>
              <a:rPr lang="en-GB" dirty="0"/>
              <a:t> from this section?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/>
              <a:t>Give one example of</a:t>
            </a:r>
            <a:r>
              <a:rPr lang="mr-IN" dirty="0"/>
              <a:t>……</a:t>
            </a:r>
            <a:endParaRPr lang="en-GB" dirty="0"/>
          </a:p>
          <a:p>
            <a:pPr marL="285750" indent="-285750">
              <a:buFont typeface="Arial" charset="0"/>
              <a:buChar char="•"/>
            </a:pPr>
            <a:r>
              <a:rPr lang="en-GB" dirty="0"/>
              <a:t>The story is told from whose perspective? </a:t>
            </a:r>
          </a:p>
        </p:txBody>
      </p:sp>
    </p:spTree>
    <p:extLst>
      <p:ext uri="{BB962C8B-B14F-4D97-AF65-F5344CB8AC3E}">
        <p14:creationId xmlns:p14="http://schemas.microsoft.com/office/powerpoint/2010/main" val="18473190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92793" y="149161"/>
            <a:ext cx="6224604" cy="955963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01839" y="2081936"/>
            <a:ext cx="5606511" cy="677890"/>
          </a:xfrm>
        </p:spPr>
        <p:txBody>
          <a:bodyPr>
            <a:normAutofit lnSpcReduction="10000"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en-GB" sz="4400" b="1" dirty="0">
                <a:solidFill>
                  <a:srgbClr val="FF0000"/>
                </a:solidFill>
              </a:rPr>
              <a:t>S</a:t>
            </a:r>
            <a:r>
              <a:rPr lang="en-GB" sz="3600" dirty="0"/>
              <a:t>ummarise</a:t>
            </a:r>
          </a:p>
        </p:txBody>
      </p:sp>
      <p:sp>
        <p:nvSpPr>
          <p:cNvPr id="2" name="Rectangle 1"/>
          <p:cNvSpPr/>
          <p:nvPr/>
        </p:nvSpPr>
        <p:spPr>
          <a:xfrm>
            <a:off x="292793" y="679055"/>
            <a:ext cx="622460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KS2 Reading Vipers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www.literacyshed.com (C) 2017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1839" y="2876204"/>
            <a:ext cx="5606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Summarise the main ideas from more than one paragraph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71488" y="3971925"/>
            <a:ext cx="57368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Example questions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601839" y="2092853"/>
            <a:ext cx="5606511" cy="6778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28588" indent="-128588" algn="l" defTabSz="514350" rtl="0" eaLnBrk="1" latinLnBrk="0" hangingPunct="1">
              <a:lnSpc>
                <a:spcPct val="90000"/>
              </a:lnSpc>
              <a:spcBef>
                <a:spcPts val="563"/>
              </a:spcBef>
              <a:buFont typeface="Wingdings 2" pitchFamily="18" charset="2"/>
              <a:buChar char=""/>
              <a:defRPr sz="15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576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Char char="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293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Char char="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0011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5728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14463" indent="-128588" algn="l" defTabSz="51435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71638" indent="-128588" algn="l" defTabSz="51435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813" indent="-128588" algn="l" defTabSz="51435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5988" indent="-128588" algn="l" defTabSz="51435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 typeface="Wingdings 2" pitchFamily="18" charset="2"/>
              <a:buNone/>
            </a:pPr>
            <a:endParaRPr lang="en-GB" sz="3600" dirty="0"/>
          </a:p>
        </p:txBody>
      </p:sp>
      <p:grpSp>
        <p:nvGrpSpPr>
          <p:cNvPr id="15" name="Group 14"/>
          <p:cNvGrpSpPr/>
          <p:nvPr/>
        </p:nvGrpSpPr>
        <p:grpSpPr>
          <a:xfrm>
            <a:off x="3757612" y="7397172"/>
            <a:ext cx="2593339" cy="1949380"/>
            <a:chOff x="1261540" y="5520905"/>
            <a:chExt cx="5089412" cy="3825647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94085" y="5943600"/>
              <a:ext cx="3756867" cy="3087836"/>
            </a:xfrm>
            <a:prstGeom prst="rect">
              <a:avLst/>
            </a:prstGeom>
          </p:spPr>
        </p:pic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61540" y="5520905"/>
              <a:ext cx="4007224" cy="3825647"/>
            </a:xfrm>
            <a:prstGeom prst="rect">
              <a:avLst/>
            </a:prstGeom>
          </p:spPr>
        </p:pic>
      </p:grpSp>
      <p:sp>
        <p:nvSpPr>
          <p:cNvPr id="16" name="TextBox 15"/>
          <p:cNvSpPr txBox="1"/>
          <p:nvPr/>
        </p:nvSpPr>
        <p:spPr>
          <a:xfrm>
            <a:off x="471488" y="4341257"/>
            <a:ext cx="573686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GB" dirty="0"/>
              <a:t>Can you number these events 1-5 in the order that they happened?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/>
              <a:t>What happened after </a:t>
            </a:r>
            <a:r>
              <a:rPr lang="mr-IN" dirty="0"/>
              <a:t>……</a:t>
            </a:r>
            <a:r>
              <a:rPr lang="en-GB" dirty="0"/>
              <a:t>.?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/>
              <a:t>What was the first thing that happened in the story?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/>
              <a:t>Can you summarise in a sentence the opening/middle/end of the story?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/>
              <a:t>In what order do these chapter headings come in the story?</a:t>
            </a:r>
          </a:p>
          <a:p>
            <a:pPr marL="285750" indent="-285750">
              <a:buFont typeface="Arial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2644904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TM02900688[[fn=Facet]]</Template>
  <TotalTime>362</TotalTime>
  <Words>866</Words>
  <Application>Microsoft Office PowerPoint</Application>
  <PresentationFormat>A4 Paper (210x297 mm)</PresentationFormat>
  <Paragraphs>125</Paragraphs>
  <Slides>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Mangal</vt:lpstr>
      <vt:lpstr>Wingdings</vt:lpstr>
      <vt:lpstr>Wingdings 2</vt:lpstr>
      <vt:lpstr>HDOfficeLightV0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 Smith</dc:creator>
  <cp:lastModifiedBy>Jo Fitzgerald</cp:lastModifiedBy>
  <cp:revision>39</cp:revision>
  <cp:lastPrinted>2017-03-20T04:41:16Z</cp:lastPrinted>
  <dcterms:created xsi:type="dcterms:W3CDTF">2015-12-29T20:53:34Z</dcterms:created>
  <dcterms:modified xsi:type="dcterms:W3CDTF">2022-01-11T15:25:56Z</dcterms:modified>
</cp:coreProperties>
</file>